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704" r:id="rId5"/>
    <p:sldMasterId id="2147493718" r:id="rId6"/>
    <p:sldMasterId id="2147493461" r:id="rId7"/>
    <p:sldMasterId id="2147483658" r:id="rId8"/>
  </p:sldMasterIdLst>
  <p:notesMasterIdLst>
    <p:notesMasterId r:id="rId62"/>
  </p:notesMasterIdLst>
  <p:handoutMasterIdLst>
    <p:handoutMasterId r:id="rId63"/>
  </p:handoutMasterIdLst>
  <p:sldIdLst>
    <p:sldId id="418" r:id="rId9"/>
    <p:sldId id="420" r:id="rId10"/>
    <p:sldId id="421" r:id="rId11"/>
    <p:sldId id="422" r:id="rId12"/>
    <p:sldId id="423" r:id="rId13"/>
    <p:sldId id="424" r:id="rId14"/>
    <p:sldId id="359" r:id="rId15"/>
    <p:sldId id="323" r:id="rId16"/>
    <p:sldId id="347" r:id="rId17"/>
    <p:sldId id="383" r:id="rId18"/>
    <p:sldId id="395" r:id="rId19"/>
    <p:sldId id="281" r:id="rId20"/>
    <p:sldId id="376" r:id="rId21"/>
    <p:sldId id="350" r:id="rId22"/>
    <p:sldId id="430" r:id="rId23"/>
    <p:sldId id="355" r:id="rId24"/>
    <p:sldId id="419" r:id="rId25"/>
    <p:sldId id="431" r:id="rId26"/>
    <p:sldId id="432" r:id="rId27"/>
    <p:sldId id="433" r:id="rId28"/>
    <p:sldId id="434" r:id="rId29"/>
    <p:sldId id="413" r:id="rId30"/>
    <p:sldId id="367" r:id="rId31"/>
    <p:sldId id="298" r:id="rId32"/>
    <p:sldId id="301" r:id="rId33"/>
    <p:sldId id="303" r:id="rId34"/>
    <p:sldId id="309" r:id="rId35"/>
    <p:sldId id="435" r:id="rId36"/>
    <p:sldId id="386" r:id="rId37"/>
    <p:sldId id="366" r:id="rId38"/>
    <p:sldId id="378" r:id="rId39"/>
    <p:sldId id="380" r:id="rId40"/>
    <p:sldId id="436" r:id="rId41"/>
    <p:sldId id="348" r:id="rId42"/>
    <p:sldId id="403" r:id="rId43"/>
    <p:sldId id="397" r:id="rId44"/>
    <p:sldId id="396" r:id="rId45"/>
    <p:sldId id="416" r:id="rId46"/>
    <p:sldId id="437" r:id="rId47"/>
    <p:sldId id="394" r:id="rId48"/>
    <p:sldId id="438" r:id="rId49"/>
    <p:sldId id="439" r:id="rId50"/>
    <p:sldId id="406" r:id="rId51"/>
    <p:sldId id="408" r:id="rId52"/>
    <p:sldId id="362" r:id="rId53"/>
    <p:sldId id="363" r:id="rId54"/>
    <p:sldId id="364" r:id="rId55"/>
    <p:sldId id="325" r:id="rId56"/>
    <p:sldId id="284" r:id="rId57"/>
    <p:sldId id="426" r:id="rId58"/>
    <p:sldId id="427" r:id="rId59"/>
    <p:sldId id="428" r:id="rId60"/>
    <p:sldId id="429" r:id="rId61"/>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CDG" id="{88171209-3112-417E-BDF9-50E28439BF5D}">
          <p14:sldIdLst>
            <p14:sldId id="418"/>
            <p14:sldId id="420"/>
            <p14:sldId id="421"/>
            <p14:sldId id="422"/>
            <p14:sldId id="423"/>
            <p14:sldId id="424"/>
            <p14:sldId id="359"/>
            <p14:sldId id="323"/>
            <p14:sldId id="347"/>
            <p14:sldId id="383"/>
            <p14:sldId id="395"/>
            <p14:sldId id="281"/>
            <p14:sldId id="376"/>
            <p14:sldId id="350"/>
            <p14:sldId id="430"/>
            <p14:sldId id="355"/>
            <p14:sldId id="419"/>
            <p14:sldId id="431"/>
            <p14:sldId id="432"/>
            <p14:sldId id="433"/>
            <p14:sldId id="434"/>
            <p14:sldId id="413"/>
            <p14:sldId id="367"/>
            <p14:sldId id="298"/>
            <p14:sldId id="301"/>
            <p14:sldId id="303"/>
            <p14:sldId id="309"/>
            <p14:sldId id="435"/>
            <p14:sldId id="386"/>
            <p14:sldId id="366"/>
            <p14:sldId id="378"/>
            <p14:sldId id="380"/>
            <p14:sldId id="436"/>
            <p14:sldId id="348"/>
            <p14:sldId id="403"/>
            <p14:sldId id="397"/>
            <p14:sldId id="396"/>
            <p14:sldId id="416"/>
            <p14:sldId id="437"/>
            <p14:sldId id="394"/>
            <p14:sldId id="438"/>
            <p14:sldId id="439"/>
            <p14:sldId id="406"/>
            <p14:sldId id="408"/>
            <p14:sldId id="362"/>
            <p14:sldId id="363"/>
            <p14:sldId id="364"/>
            <p14:sldId id="325"/>
            <p14:sldId id="284"/>
            <p14:sldId id="426"/>
            <p14:sldId id="427"/>
            <p14:sldId id="428"/>
            <p14:sldId id="4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UMANN Loic" initials="BL" lastIdx="5" clrIdx="0">
    <p:extLst>
      <p:ext uri="{19B8F6BF-5375-455C-9EA6-DF929625EA0E}">
        <p15:presenceInfo xmlns:p15="http://schemas.microsoft.com/office/powerpoint/2012/main" userId="S-1-5-21-2071216978-1990278038-945835055-93657" providerId="AD"/>
      </p:ext>
    </p:extLst>
  </p:cmAuthor>
  <p:cmAuthor id="2" name="DELVALLET Antoine" initials="DA" lastIdx="1" clrIdx="1">
    <p:extLst>
      <p:ext uri="{19B8F6BF-5375-455C-9EA6-DF929625EA0E}">
        <p15:presenceInfo xmlns:p15="http://schemas.microsoft.com/office/powerpoint/2012/main" userId="S-1-5-21-2071216978-1990278038-945835055-93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200"/>
    <a:srgbClr val="9BD200"/>
    <a:srgbClr val="CCFF33"/>
    <a:srgbClr val="006894"/>
    <a:srgbClr val="C7D300"/>
    <a:srgbClr val="E94282"/>
    <a:srgbClr val="006891"/>
    <a:srgbClr val="BEBEBE"/>
    <a:srgbClr val="1385B7"/>
    <a:srgbClr val="0068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3" autoAdjust="0"/>
    <p:restoredTop sz="91677" autoAdjust="0"/>
  </p:normalViewPr>
  <p:slideViewPr>
    <p:cSldViewPr snapToGrid="0" snapToObjects="1">
      <p:cViewPr varScale="1">
        <p:scale>
          <a:sx n="130" d="100"/>
          <a:sy n="130" d="100"/>
        </p:scale>
        <p:origin x="1368" y="120"/>
      </p:cViewPr>
      <p:guideLst/>
    </p:cSldViewPr>
  </p:slideViewPr>
  <p:outlineViewPr>
    <p:cViewPr>
      <p:scale>
        <a:sx n="33" d="100"/>
        <a:sy n="33" d="100"/>
      </p:scale>
      <p:origin x="0" y="-9307"/>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60" d="100"/>
          <a:sy n="60" d="100"/>
        </p:scale>
        <p:origin x="2467"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0325DF1-BE9E-40B1-8AAA-DB407C786DDF}" type="datetime2">
              <a:rPr lang="fr-FR" altLang="fr-FR" smtClean="0"/>
              <a:t>mercredi 15 octobre 2025</a:t>
            </a:fld>
            <a:endParaRPr lang="fr-FR" alt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A1C88E-4020-490D-A484-60CA3808D390}" type="slidenum">
              <a:rPr lang="fr-FR" altLang="fr-FR"/>
              <a:pPr/>
              <a:t>‹N°›</a:t>
            </a:fld>
            <a:endParaRPr lang="fr-FR" altLang="fr-FR"/>
          </a:p>
        </p:txBody>
      </p:sp>
    </p:spTree>
    <p:extLst>
      <p:ext uri="{BB962C8B-B14F-4D97-AF65-F5344CB8AC3E}">
        <p14:creationId xmlns:p14="http://schemas.microsoft.com/office/powerpoint/2010/main" val="368654337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E1E86BE-69AF-47C4-BA12-BE11B1A63886}" type="datetime2">
              <a:rPr lang="fr-FR" altLang="fr-FR" smtClean="0"/>
              <a:t>mercredi 15 octobre 2025</a:t>
            </a:fld>
            <a:endParaRPr lang="fr-FR" alt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E8D8C07-4EC2-4E4A-85AB-FF7BC84CE5DD}" type="slidenum">
              <a:rPr lang="fr-FR" altLang="fr-FR"/>
              <a:pPr/>
              <a:t>‹N°›</a:t>
            </a:fld>
            <a:endParaRPr lang="fr-FR" altLang="fr-FR"/>
          </a:p>
        </p:txBody>
      </p:sp>
    </p:spTree>
    <p:extLst>
      <p:ext uri="{BB962C8B-B14F-4D97-AF65-F5344CB8AC3E}">
        <p14:creationId xmlns:p14="http://schemas.microsoft.com/office/powerpoint/2010/main" val="1915985969"/>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p:cNvSpPr>
            <a:spLocks noGrp="1"/>
          </p:cNvSpPr>
          <p:nvPr>
            <p:ph type="sldNum" sz="quarter" idx="5"/>
          </p:nvPr>
        </p:nvSpPr>
        <p:spPr/>
        <p:txBody>
          <a:bodyPr rtlCol="0"/>
          <a:lstStyle>
            <a:defPPr>
              <a:defRPr lang="fr-FR"/>
            </a:defPPr>
          </a:lstStyle>
          <a:p>
            <a:pPr rtl="0"/>
            <a:fld id="{A89C7E07-3C67-C64C-8DA0-0404F6303970}" type="slidenum">
              <a:rPr lang="fr-FR" smtClean="0"/>
              <a:t>1</a:t>
            </a:fld>
            <a:endParaRPr lang="fr-FR"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du taux de satisfaction : Enquête 2017 sur la satisfaction globale « La voix du client »</a:t>
            </a:r>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11</a:t>
            </a:fld>
            <a:endParaRPr lang="fr-FR" altLang="fr-FR"/>
          </a:p>
        </p:txBody>
      </p:sp>
    </p:spTree>
    <p:extLst>
      <p:ext uri="{BB962C8B-B14F-4D97-AF65-F5344CB8AC3E}">
        <p14:creationId xmlns:p14="http://schemas.microsoft.com/office/powerpoint/2010/main" val="2309188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12</a:t>
            </a:fld>
            <a:endParaRPr lang="fr-FR" altLang="fr-FR"/>
          </a:p>
        </p:txBody>
      </p:sp>
    </p:spTree>
    <p:extLst>
      <p:ext uri="{BB962C8B-B14F-4D97-AF65-F5344CB8AC3E}">
        <p14:creationId xmlns:p14="http://schemas.microsoft.com/office/powerpoint/2010/main" val="317947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14</a:t>
            </a:fld>
            <a:endParaRPr lang="fr-FR" altLang="fr-FR"/>
          </a:p>
        </p:txBody>
      </p:sp>
    </p:spTree>
    <p:extLst>
      <p:ext uri="{BB962C8B-B14F-4D97-AF65-F5344CB8AC3E}">
        <p14:creationId xmlns:p14="http://schemas.microsoft.com/office/powerpoint/2010/main" val="120099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34</a:t>
            </a:fld>
            <a:endParaRPr lang="fr-FR" altLang="fr-FR"/>
          </a:p>
        </p:txBody>
      </p:sp>
    </p:spTree>
    <p:extLst>
      <p:ext uri="{BB962C8B-B14F-4D97-AF65-F5344CB8AC3E}">
        <p14:creationId xmlns:p14="http://schemas.microsoft.com/office/powerpoint/2010/main" val="87706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S PGothic" pitchFamily="34" charset="-128"/>
                <a:cs typeface="ＭＳ Ｐゴシック" charset="0"/>
              </a:rPr>
              <a:t>Face à l’urgence et au manque de moyens, les situations personnelles peuvent devenir très difficiles. Quand ses adhérents sont confrontés à ces situations, la MNT est là pour les écouter, les conseiller, et peut leur accorder des aides exceptionnelles alimentées par son programme solidaire « Action sociale ». La solidarité entre territoriaux, c’est la raison d’être de la MNT. Nous lui consacrons plus de 6 M € chaque année, un chiffre record dans les mutuelles.</a:t>
            </a:r>
          </a:p>
          <a:p>
            <a:r>
              <a:rPr lang="fr-FR" sz="1200" kern="1200" dirty="0">
                <a:solidFill>
                  <a:schemeClr val="tx1"/>
                </a:solidFill>
                <a:effectLst/>
                <a:latin typeface="+mn-lt"/>
                <a:ea typeface="MS PGothic" pitchFamily="34" charset="-128"/>
                <a:cs typeface="ＭＳ Ｐゴシック" charset="0"/>
              </a:rPr>
              <a:t> </a:t>
            </a:r>
          </a:p>
          <a:p>
            <a:pPr lvl="0"/>
            <a:r>
              <a:rPr lang="fr-FR" sz="1200" b="1" kern="1200" dirty="0">
                <a:solidFill>
                  <a:schemeClr val="tx1"/>
                </a:solidFill>
                <a:effectLst/>
                <a:latin typeface="+mn-lt"/>
                <a:ea typeface="MS PGothic" pitchFamily="34" charset="-128"/>
                <a:cs typeface="ＭＳ Ｐゴシック" charset="0"/>
              </a:rPr>
              <a:t>Aides exceptionnelles pour aménagement de domicile, de véhicule ou d’appareillage handicapé</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Les adhérents en situation de handicap ou en situation de dépendance pourront bénéficier du service des aides exceptionnelles pour le financement d’un aménagement de domicile, de véhicule ou d’appareillage lié au handicap.</a:t>
            </a:r>
          </a:p>
          <a:p>
            <a:r>
              <a:rPr lang="fr-FR" sz="1200" b="1" kern="1200" dirty="0">
                <a:solidFill>
                  <a:schemeClr val="tx1"/>
                </a:solidFill>
                <a:effectLst/>
                <a:latin typeface="+mn-lt"/>
                <a:ea typeface="MS PGothic" pitchFamily="34" charset="-128"/>
                <a:cs typeface="ＭＳ Ｐゴシック" charset="0"/>
              </a:rPr>
              <a:t>Chiffres clés :</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Sur les 5 dernières années, 152 736,37 € ont été versés par la MNT pour les demandes liées à une situation de handicap ou de dépendance.</a:t>
            </a:r>
          </a:p>
          <a:p>
            <a:r>
              <a:rPr lang="fr-FR" sz="1200" b="1" kern="1200" dirty="0">
                <a:solidFill>
                  <a:schemeClr val="tx1"/>
                </a:solidFill>
                <a:effectLst/>
                <a:latin typeface="+mn-lt"/>
                <a:ea typeface="MS PGothic" pitchFamily="34" charset="-128"/>
                <a:cs typeface="ＭＳ Ｐゴシック" charset="0"/>
              </a:rPr>
              <a:t>Exemple :</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Un adhérent en situation de handicap sollicite la MNT pour l'adaptation de son véhicule. Le coût total de la dépense s'élève à 18313€. Après les aides du CCAS et de la MDPH, son reste à charge s'élève à 4771,15€. Après analyse de sa situation sociale et financière, la commission d'interventions sociales de la MNT a décidé de lui accorder une aide de 2000€.</a:t>
            </a:r>
          </a:p>
          <a:p>
            <a:r>
              <a:rPr lang="fr-FR" sz="1200" b="1" kern="1200" dirty="0">
                <a:solidFill>
                  <a:schemeClr val="tx1"/>
                </a:solidFill>
                <a:effectLst/>
                <a:latin typeface="+mn-lt"/>
                <a:ea typeface="MS PGothic" pitchFamily="34" charset="-128"/>
                <a:cs typeface="ＭＳ Ｐゴシック" charset="0"/>
              </a:rPr>
              <a:t> </a:t>
            </a:r>
            <a:endParaRPr lang="fr-FR" sz="1200" kern="1200" dirty="0">
              <a:solidFill>
                <a:schemeClr val="tx1"/>
              </a:solidFill>
              <a:effectLst/>
              <a:latin typeface="+mn-lt"/>
              <a:ea typeface="MS PGothic" pitchFamily="34" charset="-128"/>
              <a:cs typeface="ＭＳ Ｐゴシック" charset="0"/>
            </a:endParaRPr>
          </a:p>
          <a:p>
            <a:pPr lvl="0"/>
            <a:r>
              <a:rPr lang="fr-FR" sz="1200" b="1" kern="1200" dirty="0">
                <a:solidFill>
                  <a:schemeClr val="tx1"/>
                </a:solidFill>
                <a:effectLst/>
                <a:latin typeface="+mn-lt"/>
                <a:ea typeface="MS PGothic" pitchFamily="34" charset="-128"/>
                <a:cs typeface="ＭＳ Ｐゴシック" charset="0"/>
              </a:rPr>
              <a:t>Aides exceptionnelles pour catastrophe naturelle</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Les adhérents au contrat pourront bénéficier des aides exceptionnelles pour catastrophe naturelle. Lors d'intempéries qui font l'objet d’une reconnaissance de l’état de catastrophe naturelle,</a:t>
            </a:r>
          </a:p>
          <a:p>
            <a:r>
              <a:rPr lang="fr-FR" sz="1200" kern="1200" dirty="0">
                <a:solidFill>
                  <a:schemeClr val="tx1"/>
                </a:solidFill>
                <a:effectLst/>
                <a:latin typeface="+mn-lt"/>
                <a:ea typeface="MS PGothic" pitchFamily="34" charset="-128"/>
                <a:cs typeface="ＭＳ Ｐゴシック" charset="0"/>
              </a:rPr>
              <a:t>La MNT peut apporter une aide exceptionnelle à ses adhérents. L’aide n’a pas vocation à se substituer aux diverses assurances souscrites par ailleurs par l’adhérent, elle constitue un soutien ponctuel, un coup de pouce dans un moment particulièrement difficile.</a:t>
            </a:r>
          </a:p>
          <a:p>
            <a:r>
              <a:rPr lang="fr-FR" sz="1200" b="1" kern="1200" dirty="0">
                <a:solidFill>
                  <a:schemeClr val="tx1"/>
                </a:solidFill>
                <a:effectLst/>
                <a:latin typeface="+mn-lt"/>
                <a:ea typeface="MS PGothic" pitchFamily="34" charset="-128"/>
                <a:cs typeface="ＭＳ Ｐゴシック" charset="0"/>
              </a:rPr>
              <a:t>Chiffres clés</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Sur les 5 dernières années, 85 000 € ont été versés par la MNT pour les adhérents victimes de catastrophes naturelles.</a:t>
            </a:r>
          </a:p>
          <a:p>
            <a:r>
              <a:rPr lang="fr-FR" sz="1200" b="1" kern="1200" dirty="0">
                <a:solidFill>
                  <a:schemeClr val="tx1"/>
                </a:solidFill>
                <a:effectLst/>
                <a:latin typeface="+mn-lt"/>
                <a:ea typeface="MS PGothic" pitchFamily="34" charset="-128"/>
                <a:cs typeface="ＭＳ Ｐゴシック" charset="0"/>
              </a:rPr>
              <a:t>Exemples :</a:t>
            </a:r>
            <a:endParaRPr lang="fr-FR" sz="1200" kern="1200" dirty="0">
              <a:solidFill>
                <a:schemeClr val="tx1"/>
              </a:solidFill>
              <a:effectLst/>
              <a:latin typeface="+mn-lt"/>
              <a:ea typeface="MS PGothic" pitchFamily="34" charset="-128"/>
              <a:cs typeface="ＭＳ Ｐゴシック" charset="0"/>
            </a:endParaRPr>
          </a:p>
          <a:p>
            <a:r>
              <a:rPr lang="fr-FR" sz="1200" kern="1200" dirty="0">
                <a:solidFill>
                  <a:schemeClr val="tx1"/>
                </a:solidFill>
                <a:effectLst/>
                <a:latin typeface="+mn-lt"/>
                <a:ea typeface="MS PGothic" pitchFamily="34" charset="-128"/>
                <a:cs typeface="ＭＳ Ｐゴシック" charset="0"/>
              </a:rPr>
              <a:t>Lors des ouragans IRMA et MARIA fin 2017 dans les Antilles, une procédure très simple a été mise en place. Les adhérents avaient la possibilité de compléter un dossier en y joignant l'attestation de sinistre établie par la commune. Après analyse des dossiers, la commission d'interventions sociales a accordée entre 200€ et 800€ d'aide par adhérent.</a:t>
            </a:r>
          </a:p>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36</a:t>
            </a:fld>
            <a:endParaRPr lang="fr-FR" altLang="fr-FR"/>
          </a:p>
        </p:txBody>
      </p:sp>
    </p:spTree>
    <p:extLst>
      <p:ext uri="{BB962C8B-B14F-4D97-AF65-F5344CB8AC3E}">
        <p14:creationId xmlns:p14="http://schemas.microsoft.com/office/powerpoint/2010/main" val="266499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38</a:t>
            </a:fld>
            <a:endParaRPr lang="fr-FR" altLang="fr-FR"/>
          </a:p>
        </p:txBody>
      </p:sp>
    </p:spTree>
    <p:extLst>
      <p:ext uri="{BB962C8B-B14F-4D97-AF65-F5344CB8AC3E}">
        <p14:creationId xmlns:p14="http://schemas.microsoft.com/office/powerpoint/2010/main" val="302837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44</a:t>
            </a:fld>
            <a:endParaRPr lang="fr-FR" altLang="fr-FR"/>
          </a:p>
        </p:txBody>
      </p:sp>
    </p:spTree>
    <p:extLst>
      <p:ext uri="{BB962C8B-B14F-4D97-AF65-F5344CB8AC3E}">
        <p14:creationId xmlns:p14="http://schemas.microsoft.com/office/powerpoint/2010/main" val="726674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Ajout des 2 pavés en bas de la diapo</a:t>
            </a:r>
            <a:r>
              <a:rPr lang="fr-FR" baseline="0" dirty="0"/>
              <a:t> sur le niveaux de remboursements des contrats santé</a:t>
            </a:r>
          </a:p>
          <a:p>
            <a:r>
              <a:rPr lang="fr-FR" baseline="0" dirty="0"/>
              <a:t>En clair : un audioprothésiste et un dentiste peuvent/doivent proposer aussi un devis classe 1 (100% santé) ? mais les remboursements des mutuelles ne couvrent pas forcément intégralement. </a:t>
            </a:r>
            <a:r>
              <a:rPr lang="fr-FR" baseline="0" dirty="0">
                <a:sym typeface="Wingdings" panose="05000000000000000000" pitchFamily="2" charset="2"/>
              </a:rPr>
              <a:t> </a:t>
            </a:r>
          </a:p>
          <a:p>
            <a:r>
              <a:rPr lang="fr-FR" baseline="0" dirty="0">
                <a:sym typeface="Wingdings" panose="05000000000000000000" pitchFamily="2" charset="2"/>
              </a:rPr>
              <a:t>Pas de changement en 2019 : les audioprothésistes et dentistes travaillent avec les devis existants et proposent ce qu’ils souhaitent comme soins.</a:t>
            </a:r>
          </a:p>
          <a:p>
            <a:r>
              <a:rPr lang="fr-FR" baseline="0" dirty="0">
                <a:sym typeface="Wingdings" panose="05000000000000000000" pitchFamily="2" charset="2"/>
              </a:rPr>
              <a:t>A compter de 2020 : optique / dentaire  nouveau devis + obligation PS de proposer au moins une offre 100% santé + PEC mutuelle panier 100% santé</a:t>
            </a:r>
          </a:p>
          <a:p>
            <a:r>
              <a:rPr lang="fr-FR" baseline="0" dirty="0">
                <a:sym typeface="Wingdings" panose="05000000000000000000" pitchFamily="2" charset="2"/>
              </a:rPr>
              <a:t>A compter de 2021 : idem pour l’audio.</a:t>
            </a:r>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6D17F134-6BCB-43FD-BFD4-180935E984A2}"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47</a:t>
            </a:fld>
            <a:endParaRPr lang="fr-FR" altLang="fr-FR"/>
          </a:p>
        </p:txBody>
      </p:sp>
    </p:spTree>
    <p:extLst>
      <p:ext uri="{BB962C8B-B14F-4D97-AF65-F5344CB8AC3E}">
        <p14:creationId xmlns:p14="http://schemas.microsoft.com/office/powerpoint/2010/main" val="91241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p:cNvSpPr>
            <a:spLocks noGrp="1"/>
          </p:cNvSpPr>
          <p:nvPr>
            <p:ph type="sldNum" sz="quarter" idx="5"/>
          </p:nvPr>
        </p:nvSpPr>
        <p:spPr/>
        <p:txBody>
          <a:bodyPr rtlCol="0"/>
          <a:lstStyle>
            <a:defPPr>
              <a:defRPr lang="fr-FR"/>
            </a:defPPr>
          </a:lstStyle>
          <a:p>
            <a:pPr rtl="0"/>
            <a:fld id="{A89C7E07-3C67-C64C-8DA0-0404F6303970}" type="slidenum">
              <a:rPr lang="fr-FR" smtClean="0"/>
              <a:t>50</a:t>
            </a:fld>
            <a:endParaRPr lang="fr-FR" dirty="0"/>
          </a:p>
        </p:txBody>
      </p:sp>
    </p:spTree>
    <p:extLst>
      <p:ext uri="{BB962C8B-B14F-4D97-AF65-F5344CB8AC3E}">
        <p14:creationId xmlns:p14="http://schemas.microsoft.com/office/powerpoint/2010/main" val="311341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501D-6C2A-F535-E24B-6BC59E2EEF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604347-D7E9-229C-0A62-340A716C36F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5C344F7A-FFE0-180F-FC73-C164CF7E7A44}"/>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98F8D39A-7033-7860-BDB0-0323387D2FA8}"/>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51</a:t>
            </a:fld>
            <a:endParaRPr lang="fr-FR" dirty="0"/>
          </a:p>
        </p:txBody>
      </p:sp>
    </p:spTree>
    <p:extLst>
      <p:ext uri="{BB962C8B-B14F-4D97-AF65-F5344CB8AC3E}">
        <p14:creationId xmlns:p14="http://schemas.microsoft.com/office/powerpoint/2010/main" val="270397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10444-95B9-B478-B498-9F0E1DCB72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6009D7-AA08-E126-3076-F8013627007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D2523396-4CEE-6419-12DF-3B9F9A0A4386}"/>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C20CC2B0-6FA0-727E-FBD2-A7FDC39F341A}"/>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3</a:t>
            </a:fld>
            <a:endParaRPr lang="fr-FR" dirty="0"/>
          </a:p>
        </p:txBody>
      </p:sp>
    </p:spTree>
    <p:extLst>
      <p:ext uri="{BB962C8B-B14F-4D97-AF65-F5344CB8AC3E}">
        <p14:creationId xmlns:p14="http://schemas.microsoft.com/office/powerpoint/2010/main" val="3606676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4D0E0-8C8B-AFB3-C211-348DC9D8FD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69DBBF-FE21-3BB2-4230-19560BBC5C0A}"/>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C87957C3-A4A0-6F46-ED7D-B4DE8D91C444}"/>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64E68EC0-33EE-C64B-8C31-EE605913A43B}"/>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52</a:t>
            </a:fld>
            <a:endParaRPr lang="fr-FR" dirty="0"/>
          </a:p>
        </p:txBody>
      </p:sp>
    </p:spTree>
    <p:extLst>
      <p:ext uri="{BB962C8B-B14F-4D97-AF65-F5344CB8AC3E}">
        <p14:creationId xmlns:p14="http://schemas.microsoft.com/office/powerpoint/2010/main" val="357991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E7304-06B0-316E-01E9-97550C8B90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2E6210-BAC5-6A56-E768-FB34736849C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E990CD2-54E9-0D9D-4DC9-F79D4C0DDA99}"/>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63339F0A-AE13-3C95-18D0-FAB7AFA0A04A}"/>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53</a:t>
            </a:fld>
            <a:endParaRPr lang="fr-FR" dirty="0"/>
          </a:p>
        </p:txBody>
      </p:sp>
    </p:spTree>
    <p:extLst>
      <p:ext uri="{BB962C8B-B14F-4D97-AF65-F5344CB8AC3E}">
        <p14:creationId xmlns:p14="http://schemas.microsoft.com/office/powerpoint/2010/main" val="126957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9AEF-B084-DFC1-A7B3-BC6FD5328B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FEBF1F-0018-BEAE-E249-18BBBA656A5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29A3AC6-5255-C620-003C-4D34343AB4E3}"/>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D72AE42A-7E64-FBA7-F659-50AC1DA23A0C}"/>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4</a:t>
            </a:fld>
            <a:endParaRPr lang="fr-FR" dirty="0"/>
          </a:p>
        </p:txBody>
      </p:sp>
    </p:spTree>
    <p:extLst>
      <p:ext uri="{BB962C8B-B14F-4D97-AF65-F5344CB8AC3E}">
        <p14:creationId xmlns:p14="http://schemas.microsoft.com/office/powerpoint/2010/main" val="408820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p:cNvSpPr>
            <a:spLocks noGrp="1"/>
          </p:cNvSpPr>
          <p:nvPr>
            <p:ph type="sldNum" sz="quarter" idx="5"/>
          </p:nvPr>
        </p:nvSpPr>
        <p:spPr/>
        <p:txBody>
          <a:bodyPr rtlCol="0"/>
          <a:lstStyle>
            <a:defPPr>
              <a:defRPr lang="fr-FR"/>
            </a:defPPr>
          </a:lstStyle>
          <a:p>
            <a:pPr rtl="0"/>
            <a:fld id="{A89C7E07-3C67-C64C-8DA0-0404F6303970}" type="slidenum">
              <a:rPr lang="fr-FR" smtClean="0"/>
              <a:t>5</a:t>
            </a:fld>
            <a:endParaRPr lang="fr-FR" dirty="0"/>
          </a:p>
        </p:txBody>
      </p:sp>
    </p:spTree>
    <p:extLst>
      <p:ext uri="{BB962C8B-B14F-4D97-AF65-F5344CB8AC3E}">
        <p14:creationId xmlns:p14="http://schemas.microsoft.com/office/powerpoint/2010/main" val="390827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39CE-15A3-5B87-4FDE-927308FA94F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956678-DFEA-1EC3-92ED-895CBADACE3F}"/>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F64C90E1-15EC-EA67-92B0-F838060EDE10}"/>
              </a:ext>
            </a:extLst>
          </p:cNvPr>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a:extLst>
              <a:ext uri="{FF2B5EF4-FFF2-40B4-BE49-F238E27FC236}">
                <a16:creationId xmlns:a16="http://schemas.microsoft.com/office/drawing/2014/main" id="{EF658AED-B76B-808B-6511-CD1D891C17A9}"/>
              </a:ext>
            </a:extLst>
          </p:cNvPr>
          <p:cNvSpPr>
            <a:spLocks noGrp="1"/>
          </p:cNvSpPr>
          <p:nvPr>
            <p:ph type="sldNum" sz="quarter" idx="5"/>
          </p:nvPr>
        </p:nvSpPr>
        <p:spPr/>
        <p:txBody>
          <a:bodyPr rtlCol="0"/>
          <a:lstStyle>
            <a:defPPr>
              <a:defRPr lang="fr-FR"/>
            </a:defPPr>
          </a:lstStyle>
          <a:p>
            <a:pPr rtl="0"/>
            <a:fld id="{A89C7E07-3C67-C64C-8DA0-0404F6303970}" type="slidenum">
              <a:rPr lang="fr-FR" smtClean="0"/>
              <a:t>6</a:t>
            </a:fld>
            <a:endParaRPr lang="fr-FR" dirty="0"/>
          </a:p>
        </p:txBody>
      </p:sp>
    </p:spTree>
    <p:extLst>
      <p:ext uri="{BB962C8B-B14F-4D97-AF65-F5344CB8AC3E}">
        <p14:creationId xmlns:p14="http://schemas.microsoft.com/office/powerpoint/2010/main" val="65712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7</a:t>
            </a:fld>
            <a:endParaRPr lang="fr-FR" altLang="fr-FR"/>
          </a:p>
        </p:txBody>
      </p:sp>
    </p:spTree>
    <p:extLst>
      <p:ext uri="{BB962C8B-B14F-4D97-AF65-F5344CB8AC3E}">
        <p14:creationId xmlns:p14="http://schemas.microsoft.com/office/powerpoint/2010/main" val="174418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S PGothic" pitchFamily="34" charset="-128"/>
                <a:cs typeface="ＭＳ Ｐゴシック"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8</a:t>
            </a:fld>
            <a:endParaRPr lang="fr-FR" altLang="fr-FR"/>
          </a:p>
        </p:txBody>
      </p:sp>
    </p:spTree>
    <p:extLst>
      <p:ext uri="{BB962C8B-B14F-4D97-AF65-F5344CB8AC3E}">
        <p14:creationId xmlns:p14="http://schemas.microsoft.com/office/powerpoint/2010/main" val="32879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BE1E86BE-69AF-47C4-BA12-BE11B1A63886}"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9</a:t>
            </a:fld>
            <a:endParaRPr lang="fr-FR" altLang="fr-FR"/>
          </a:p>
        </p:txBody>
      </p:sp>
    </p:spTree>
    <p:extLst>
      <p:ext uri="{BB962C8B-B14F-4D97-AF65-F5344CB8AC3E}">
        <p14:creationId xmlns:p14="http://schemas.microsoft.com/office/powerpoint/2010/main" val="13858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PAGE 8 TU AS LE LIEN QUI NE FONCTIONNE PAS LE DIAPO </a:t>
            </a:r>
          </a:p>
          <a:p>
            <a:r>
              <a:rPr lang="fr-FR" dirty="0"/>
              <a:t>J ENLEVERAI LE TEXTE GRISE ET LE LIEN HYPERTEXTE</a:t>
            </a:r>
          </a:p>
          <a:p>
            <a:endParaRPr lang="fr-FR" dirty="0"/>
          </a:p>
          <a:p>
            <a:r>
              <a:rPr lang="fr-FR" dirty="0"/>
              <a:t>LE SCHEMA BCP PLUS GRAND </a:t>
            </a:r>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e la date 4"/>
          <p:cNvSpPr>
            <a:spLocks noGrp="1"/>
          </p:cNvSpPr>
          <p:nvPr>
            <p:ph type="dt" idx="11"/>
          </p:nvPr>
        </p:nvSpPr>
        <p:spPr/>
        <p:txBody>
          <a:bodyPr/>
          <a:lstStyle/>
          <a:p>
            <a:fld id="{6D17F134-6BCB-43FD-BFD4-180935E984A2}" type="datetime2">
              <a:rPr lang="fr-FR" altLang="fr-FR" smtClean="0"/>
              <a:t>mercredi 15 octobre 2025</a:t>
            </a:fld>
            <a:endParaRPr lang="fr-FR" altLang="fr-FR"/>
          </a:p>
        </p:txBody>
      </p:sp>
      <p:sp>
        <p:nvSpPr>
          <p:cNvPr id="6" name="Espace réservé du pied de page 5"/>
          <p:cNvSpPr>
            <a:spLocks noGrp="1"/>
          </p:cNvSpPr>
          <p:nvPr>
            <p:ph type="ftr" sz="quarter" idx="12"/>
          </p:nvPr>
        </p:nvSpPr>
        <p:spPr/>
        <p:txBody>
          <a:bodyPr/>
          <a:lstStyle/>
          <a:p>
            <a:pPr>
              <a:defRPr/>
            </a:pPr>
            <a:endParaRPr lang="fr-FR"/>
          </a:p>
        </p:txBody>
      </p:sp>
      <p:sp>
        <p:nvSpPr>
          <p:cNvPr id="7" name="Espace réservé du numéro de diapositive 6"/>
          <p:cNvSpPr>
            <a:spLocks noGrp="1"/>
          </p:cNvSpPr>
          <p:nvPr>
            <p:ph type="sldNum" sz="quarter" idx="13"/>
          </p:nvPr>
        </p:nvSpPr>
        <p:spPr/>
        <p:txBody>
          <a:bodyPr/>
          <a:lstStyle/>
          <a:p>
            <a:fld id="{6E8D8C07-4EC2-4E4A-85AB-FF7BC84CE5DD}" type="slidenum">
              <a:rPr lang="fr-FR" altLang="fr-FR" smtClean="0"/>
              <a:pPr/>
              <a:t>10</a:t>
            </a:fld>
            <a:endParaRPr lang="fr-FR" altLang="fr-FR"/>
          </a:p>
        </p:txBody>
      </p:sp>
    </p:spTree>
    <p:extLst>
      <p:ext uri="{BB962C8B-B14F-4D97-AF65-F5344CB8AC3E}">
        <p14:creationId xmlns:p14="http://schemas.microsoft.com/office/powerpoint/2010/main" val="1517716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re présentation">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Date Placeholder 3" title="Nom de l'évènement"/>
          <p:cNvSpPr>
            <a:spLocks noGrp="1"/>
          </p:cNvSpPr>
          <p:nvPr>
            <p:ph type="dt" sz="half" idx="12"/>
          </p:nvPr>
        </p:nvSpPr>
        <p:spPr>
          <a:xfrm>
            <a:off x="6743700" y="244033"/>
            <a:ext cx="1930400" cy="153987"/>
          </a:xfrm>
          <a:prstGeom prst="rect">
            <a:avLst/>
          </a:prstGeom>
        </p:spPr>
        <p:txBody>
          <a:bodyPr lIns="0" tIns="0" rIns="0" bIns="0"/>
          <a:lstStyle>
            <a:lvl1pPr algn="r">
              <a:defRPr sz="1000">
                <a:solidFill>
                  <a:srgbClr val="00577B"/>
                </a:solidFill>
              </a:defRPr>
            </a:lvl1pPr>
          </a:lstStyle>
          <a:p>
            <a:endParaRPr lang="en-US" altLang="fr-FR" dirty="0"/>
          </a:p>
        </p:txBody>
      </p:sp>
      <p:sp>
        <p:nvSpPr>
          <p:cNvPr id="2" name="Title 1"/>
          <p:cNvSpPr>
            <a:spLocks noGrp="1"/>
          </p:cNvSpPr>
          <p:nvPr>
            <p:ph type="ctrTitle"/>
          </p:nvPr>
        </p:nvSpPr>
        <p:spPr>
          <a:xfrm>
            <a:off x="625286" y="1863915"/>
            <a:ext cx="4645961" cy="935641"/>
          </a:xfrm>
          <a:effectLst/>
        </p:spPr>
        <p:txBody>
          <a:bodyPr anchor="b"/>
          <a:lstStyle>
            <a:lvl1pPr algn="l">
              <a:lnSpc>
                <a:spcPct val="80000"/>
              </a:lnSpc>
              <a:defRPr sz="3800" b="1">
                <a:solidFill>
                  <a:schemeClr val="bg1"/>
                </a:solidFill>
                <a:effectLst/>
              </a:defRPr>
            </a:lvl1pPr>
          </a:lstStyle>
          <a:p>
            <a:r>
              <a:rPr lang="fr-FR" noProof="0" dirty="0"/>
              <a:t>Cliquez et modifiez le titre</a:t>
            </a:r>
          </a:p>
        </p:txBody>
      </p:sp>
      <p:sp>
        <p:nvSpPr>
          <p:cNvPr id="3" name="Subtitle 2"/>
          <p:cNvSpPr>
            <a:spLocks noGrp="1"/>
          </p:cNvSpPr>
          <p:nvPr>
            <p:ph type="subTitle" idx="1" hasCustomPrompt="1"/>
          </p:nvPr>
        </p:nvSpPr>
        <p:spPr>
          <a:xfrm>
            <a:off x="625285" y="2886403"/>
            <a:ext cx="5871353" cy="261610"/>
          </a:xfrm>
        </p:spPr>
        <p:txBody>
          <a:bodyPr wrap="square">
            <a:spAutoFit/>
          </a:bodyPr>
          <a:lstStyle>
            <a:lvl1pPr marL="0" indent="0" algn="l">
              <a:buNone/>
              <a:defRPr sz="1700">
                <a:solidFill>
                  <a:srgbClr val="B9C40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noProof="0" dirty="0"/>
              <a:t>Cliquez pour modifier le sous-titre</a:t>
            </a:r>
          </a:p>
        </p:txBody>
      </p:sp>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3700" y="1314257"/>
            <a:ext cx="2173512" cy="2514986"/>
          </a:xfrm>
          <a:prstGeom prst="rect">
            <a:avLst/>
          </a:prstGeom>
        </p:spPr>
      </p:pic>
    </p:spTree>
    <p:extLst>
      <p:ext uri="{BB962C8B-B14F-4D97-AF65-F5344CB8AC3E}">
        <p14:creationId xmlns:p14="http://schemas.microsoft.com/office/powerpoint/2010/main" val="343777947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sp>
        <p:nvSpPr>
          <p:cNvPr id="4" name="Rectangle 3"/>
          <p:cNvSpPr/>
          <p:nvPr userDrawn="1"/>
        </p:nvSpPr>
        <p:spPr>
          <a:xfrm>
            <a:off x="389965" y="1391771"/>
            <a:ext cx="8255277"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8229600" cy="3178800"/>
          </a:xfrm>
          <a:solidFill>
            <a:schemeClr val="bg1"/>
          </a:solidFill>
          <a:ln>
            <a:solidFill>
              <a:srgbClr val="004F70"/>
            </a:solidFill>
          </a:ln>
        </p:spPr>
        <p:txBody>
          <a:bodyPr lIns="90000" tIns="90000" rIns="90000" bIns="90000"/>
          <a:lstStyle>
            <a:lvl1pPr marL="0" indent="0">
              <a:defRPr sz="2200">
                <a:solidFill>
                  <a:srgbClr val="004F70"/>
                </a:solidFill>
              </a:defRPr>
            </a:lvl1pPr>
            <a:lvl2pPr marL="0" indent="0">
              <a:defRPr>
                <a:solidFill>
                  <a:srgbClr val="004F70"/>
                </a:solidFill>
              </a:defRPr>
            </a:lvl2pPr>
            <a:lvl3pPr marL="0" indent="0">
              <a:defRPr>
                <a:solidFill>
                  <a:srgbClr val="004F70"/>
                </a:solidFill>
              </a:defRPr>
            </a:lvl3pPr>
            <a:lvl4pPr marL="268288" indent="-268288">
              <a:buClr>
                <a:srgbClr val="DFE47F"/>
              </a:buClr>
              <a:defRPr>
                <a:solidFill>
                  <a:srgbClr val="004F70"/>
                </a:solidFill>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0" y="843954"/>
            <a:ext cx="9144000" cy="164460"/>
          </a:xfrm>
          <a:prstGeom prst="rect">
            <a:avLst/>
          </a:prstGeom>
        </p:spPr>
      </p:pic>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132323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sp>
        <p:nvSpPr>
          <p:cNvPr id="4" name="Rectangle 3"/>
          <p:cNvSpPr/>
          <p:nvPr userDrawn="1"/>
        </p:nvSpPr>
        <p:spPr>
          <a:xfrm>
            <a:off x="389965" y="1391771"/>
            <a:ext cx="8255277"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8229600" cy="3178800"/>
          </a:xfrm>
          <a:solidFill>
            <a:schemeClr val="bg1"/>
          </a:solidFill>
          <a:ln>
            <a:solidFill>
              <a:srgbClr val="004F70"/>
            </a:solidFill>
          </a:ln>
        </p:spPr>
        <p:txBody>
          <a:bodyPr lIns="90000" tIns="90000" rIns="90000" bIns="90000"/>
          <a:lstStyle>
            <a:lvl1pPr marL="0" indent="0">
              <a:defRPr sz="2200">
                <a:solidFill>
                  <a:srgbClr val="004F70"/>
                </a:solidFill>
              </a:defRPr>
            </a:lvl1pPr>
            <a:lvl2pPr marL="0" indent="0">
              <a:defRPr>
                <a:solidFill>
                  <a:srgbClr val="004F70"/>
                </a:solidFill>
              </a:defRPr>
            </a:lvl2pPr>
            <a:lvl3pPr marL="0" indent="0">
              <a:defRPr>
                <a:solidFill>
                  <a:srgbClr val="004F70"/>
                </a:solidFill>
              </a:defRPr>
            </a:lvl3pPr>
            <a:lvl4pPr marL="268288" indent="-268288">
              <a:buClr>
                <a:srgbClr val="DFE47F"/>
              </a:buClr>
              <a:defRPr>
                <a:solidFill>
                  <a:srgbClr val="004F70"/>
                </a:solidFill>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0" y="866490"/>
            <a:ext cx="9144000" cy="115151"/>
          </a:xfrm>
          <a:prstGeom prst="rect">
            <a:avLst/>
          </a:prstGeom>
        </p:spPr>
      </p:pic>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395490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fr-FR" altLang="fr-FR" noProof="0" dirty="0"/>
              <a:t>Titre de la slide</a:t>
            </a:r>
            <a:endParaRPr lang="fr-FR" noProof="0" dirty="0"/>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sp>
        <p:nvSpPr>
          <p:cNvPr id="9" name="Rectangle 8"/>
          <p:cNvSpPr/>
          <p:nvPr userDrawn="1"/>
        </p:nvSpPr>
        <p:spPr>
          <a:xfrm>
            <a:off x="389965" y="1391771"/>
            <a:ext cx="3960159"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3960000" cy="3178800"/>
          </a:xfrm>
          <a:solidFill>
            <a:schemeClr val="bg1"/>
          </a:solidFill>
          <a:ln>
            <a:solidFill>
              <a:srgbClr val="004F70"/>
            </a:solidFill>
          </a:ln>
        </p:spPr>
        <p:txBody>
          <a:bodyPr vert="horz" wrap="square" lIns="90000" tIns="90000" rIns="90000" bIns="90000" numCol="1" anchor="t" anchorCtr="0" compatLnSpc="1">
            <a:prstTxWarp prst="textNoShape">
              <a:avLst/>
            </a:prstTxWarp>
          </a:bodyPr>
          <a:lstStyle>
            <a:lvl1pPr>
              <a:defRPr lang="fr-FR" dirty="0" smtClean="0">
                <a:solidFill>
                  <a:srgbClr val="004F70"/>
                </a:solidFill>
              </a:defRPr>
            </a:lvl1pPr>
            <a:lvl2pPr>
              <a:defRPr lang="fr-FR" dirty="0" smtClean="0">
                <a:solidFill>
                  <a:srgbClr val="004F70"/>
                </a:solidFill>
              </a:defRPr>
            </a:lvl2pPr>
            <a:lvl3pPr>
              <a:defRPr lang="fr-FR" dirty="0" smtClean="0">
                <a:solidFill>
                  <a:srgbClr val="004F70"/>
                </a:solidFill>
              </a:defRPr>
            </a:lvl3pPr>
            <a:lvl4pPr marL="88900" indent="266700">
              <a:buSzPct val="100000"/>
              <a:tabLst/>
              <a:defRPr lang="en-US" dirty="0">
                <a:solidFill>
                  <a:srgbClr val="004F70"/>
                </a:solidFill>
              </a:defRPr>
            </a:lvl4pPr>
          </a:lstStyle>
          <a:p>
            <a:pPr marL="0" lvl="0" indent="0"/>
            <a:r>
              <a:rPr lang="fr-FR" noProof="0" dirty="0"/>
              <a:t>Cliquez pour modifier les styles du texte du masque</a:t>
            </a:r>
          </a:p>
          <a:p>
            <a:pPr marL="0" lvl="1" indent="0"/>
            <a:r>
              <a:rPr lang="fr-FR" noProof="0" dirty="0"/>
              <a:t>Deuxième niveau</a:t>
            </a:r>
          </a:p>
          <a:p>
            <a:pPr marL="0" lvl="2" indent="0"/>
            <a:r>
              <a:rPr lang="fr-FR" noProof="0" dirty="0"/>
              <a:t>Troisième niveau</a:t>
            </a:r>
          </a:p>
          <a:p>
            <a:pPr marL="88900" lvl="3" indent="-88900">
              <a:buClr>
                <a:srgbClr val="DFE47F"/>
              </a:buClr>
            </a:pPr>
            <a:r>
              <a:rPr lang="fr-FR" noProof="0" dirty="0"/>
              <a:t>Quatrième niveau</a:t>
            </a:r>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
        <p:nvSpPr>
          <p:cNvPr id="1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311697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fr-FR" altLang="fr-FR" noProof="0" dirty="0"/>
              <a:t>Titre de la slide</a:t>
            </a:r>
            <a:endParaRPr lang="fr-FR" noProof="0" dirty="0"/>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sp>
        <p:nvSpPr>
          <p:cNvPr id="9" name="Rectangle 8"/>
          <p:cNvSpPr/>
          <p:nvPr userDrawn="1"/>
        </p:nvSpPr>
        <p:spPr>
          <a:xfrm>
            <a:off x="389965" y="1391771"/>
            <a:ext cx="3960159"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3960000" cy="3178800"/>
          </a:xfrm>
          <a:solidFill>
            <a:schemeClr val="bg1"/>
          </a:solidFill>
          <a:ln>
            <a:solidFill>
              <a:srgbClr val="004F70"/>
            </a:solidFill>
          </a:ln>
        </p:spPr>
        <p:txBody>
          <a:bodyPr vert="horz" wrap="square" lIns="90000" tIns="90000" rIns="90000" bIns="90000" numCol="1" anchor="t" anchorCtr="0" compatLnSpc="1">
            <a:prstTxWarp prst="textNoShape">
              <a:avLst/>
            </a:prstTxWarp>
          </a:bodyPr>
          <a:lstStyle>
            <a:lvl1pPr>
              <a:defRPr lang="fr-FR" dirty="0" smtClean="0">
                <a:solidFill>
                  <a:srgbClr val="004F70"/>
                </a:solidFill>
              </a:defRPr>
            </a:lvl1pPr>
            <a:lvl2pPr>
              <a:defRPr lang="fr-FR" dirty="0" smtClean="0">
                <a:solidFill>
                  <a:srgbClr val="004F70"/>
                </a:solidFill>
              </a:defRPr>
            </a:lvl2pPr>
            <a:lvl3pPr>
              <a:defRPr lang="fr-FR" dirty="0" smtClean="0">
                <a:solidFill>
                  <a:srgbClr val="004F70"/>
                </a:solidFill>
              </a:defRPr>
            </a:lvl3pPr>
            <a:lvl4pPr marL="88900" indent="266700">
              <a:buSzPct val="100000"/>
              <a:tabLst/>
              <a:defRPr lang="en-US" dirty="0">
                <a:solidFill>
                  <a:srgbClr val="004F70"/>
                </a:solidFill>
              </a:defRPr>
            </a:lvl4pPr>
          </a:lstStyle>
          <a:p>
            <a:pPr marL="0" lvl="0" indent="0"/>
            <a:r>
              <a:rPr lang="fr-FR" noProof="0" dirty="0"/>
              <a:t>Cliquez pour modifier les styles du texte du masque</a:t>
            </a:r>
          </a:p>
          <a:p>
            <a:pPr marL="0" lvl="1" indent="0"/>
            <a:r>
              <a:rPr lang="fr-FR" noProof="0" dirty="0"/>
              <a:t>Deuxième niveau</a:t>
            </a:r>
          </a:p>
          <a:p>
            <a:pPr marL="0" lvl="2" indent="0"/>
            <a:r>
              <a:rPr lang="fr-FR" noProof="0" dirty="0"/>
              <a:t>Troisième niveau</a:t>
            </a:r>
          </a:p>
          <a:p>
            <a:pPr marL="88900" lvl="3" indent="-88900">
              <a:buClr>
                <a:srgbClr val="DFE47F"/>
              </a:buClr>
            </a:pPr>
            <a:r>
              <a:rPr lang="fr-FR" noProof="0" dirty="0"/>
              <a:t>Quatrième niveau</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66" y="883988"/>
            <a:ext cx="3402105" cy="118274"/>
          </a:xfrm>
          <a:prstGeom prst="rect">
            <a:avLst/>
          </a:prstGeom>
        </p:spPr>
      </p:pic>
      <p:sp>
        <p:nvSpPr>
          <p:cNvPr id="1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1212351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5309450" cy="403828"/>
          </a:xfrm>
        </p:spPr>
        <p:txBody>
          <a:bodyPr/>
          <a:lstStyle/>
          <a:p>
            <a:r>
              <a:rPr lang="fr-FR" altLang="fr-FR" noProof="0" dirty="0"/>
              <a:t>Titre de la slide</a:t>
            </a:r>
            <a:endParaRPr lang="fr-FR" noProof="0" dirty="0"/>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sp>
        <p:nvSpPr>
          <p:cNvPr id="9" name="Rectangle 8"/>
          <p:cNvSpPr/>
          <p:nvPr userDrawn="1"/>
        </p:nvSpPr>
        <p:spPr>
          <a:xfrm>
            <a:off x="389966" y="1391771"/>
            <a:ext cx="5311588"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5309450" cy="3178800"/>
          </a:xfrm>
          <a:solidFill>
            <a:schemeClr val="bg1"/>
          </a:solidFill>
          <a:ln>
            <a:solidFill>
              <a:srgbClr val="004F70"/>
            </a:solidFill>
          </a:ln>
        </p:spPr>
        <p:txBody>
          <a:bodyPr vert="horz" wrap="square" lIns="90000" tIns="90000" rIns="90000" bIns="90000" numCol="1" anchor="t" anchorCtr="0" compatLnSpc="1">
            <a:prstTxWarp prst="textNoShape">
              <a:avLst/>
            </a:prstTxWarp>
          </a:bodyPr>
          <a:lstStyle>
            <a:lvl1pPr>
              <a:defRPr lang="fr-FR" dirty="0" smtClean="0">
                <a:solidFill>
                  <a:srgbClr val="004F70"/>
                </a:solidFill>
              </a:defRPr>
            </a:lvl1pPr>
            <a:lvl2pPr>
              <a:defRPr lang="fr-FR" dirty="0" smtClean="0">
                <a:solidFill>
                  <a:srgbClr val="004F70"/>
                </a:solidFill>
              </a:defRPr>
            </a:lvl2pPr>
            <a:lvl3pPr>
              <a:defRPr lang="fr-FR" dirty="0" smtClean="0">
                <a:solidFill>
                  <a:srgbClr val="004F70"/>
                </a:solidFill>
              </a:defRPr>
            </a:lvl3pPr>
            <a:lvl4pPr marL="268288" indent="-268288">
              <a:buSzPct val="100000"/>
              <a:tabLst/>
              <a:defRPr lang="en-US" dirty="0">
                <a:solidFill>
                  <a:srgbClr val="004F70"/>
                </a:solidFill>
              </a:defRPr>
            </a:lvl4pPr>
          </a:lstStyle>
          <a:p>
            <a:pPr marL="0" lvl="0" indent="0"/>
            <a:r>
              <a:rPr lang="fr-FR" noProof="0" dirty="0"/>
              <a:t>Cliquez pour modifier les styles du texte du masque</a:t>
            </a:r>
          </a:p>
          <a:p>
            <a:pPr marL="0" lvl="1" indent="0"/>
            <a:r>
              <a:rPr lang="fr-FR" noProof="0" dirty="0"/>
              <a:t>Deuxième niveau</a:t>
            </a:r>
          </a:p>
          <a:p>
            <a:pPr marL="0" lvl="2" indent="0"/>
            <a:r>
              <a:rPr lang="fr-FR" noProof="0" dirty="0"/>
              <a:t>Troisième niveau</a:t>
            </a:r>
          </a:p>
          <a:p>
            <a:pPr marL="88900" lvl="3" indent="-88900">
              <a:buClr>
                <a:srgbClr val="DFE47F"/>
              </a:buClr>
            </a:pPr>
            <a:r>
              <a:rPr lang="fr-FR" noProof="0" dirty="0"/>
              <a:t>Quatrième niveau</a:t>
            </a:r>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
        <p:nvSpPr>
          <p:cNvPr id="1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1040290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5309450" cy="403828"/>
          </a:xfrm>
        </p:spPr>
        <p:txBody>
          <a:bodyPr/>
          <a:lstStyle/>
          <a:p>
            <a:r>
              <a:rPr lang="fr-FR" altLang="fr-FR" noProof="0" dirty="0"/>
              <a:t>Titre de la slide</a:t>
            </a:r>
            <a:endParaRPr lang="fr-FR" noProof="0" dirty="0"/>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sp>
        <p:nvSpPr>
          <p:cNvPr id="9" name="Rectangle 8"/>
          <p:cNvSpPr/>
          <p:nvPr userDrawn="1"/>
        </p:nvSpPr>
        <p:spPr>
          <a:xfrm>
            <a:off x="389966" y="1391771"/>
            <a:ext cx="5311588" cy="3166782"/>
          </a:xfrm>
          <a:prstGeom prst="rect">
            <a:avLst/>
          </a:prstGeom>
          <a:solidFill>
            <a:srgbClr val="0057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 name="Content Placeholder 2"/>
          <p:cNvSpPr>
            <a:spLocks noGrp="1"/>
          </p:cNvSpPr>
          <p:nvPr>
            <p:ph idx="1" hasCustomPrompt="1"/>
          </p:nvPr>
        </p:nvSpPr>
        <p:spPr>
          <a:xfrm>
            <a:off x="450000" y="1314000"/>
            <a:ext cx="5309450" cy="3178800"/>
          </a:xfrm>
          <a:solidFill>
            <a:schemeClr val="bg1"/>
          </a:solidFill>
          <a:ln>
            <a:solidFill>
              <a:srgbClr val="004F70"/>
            </a:solidFill>
          </a:ln>
        </p:spPr>
        <p:txBody>
          <a:bodyPr vert="horz" wrap="square" lIns="90000" tIns="90000" rIns="90000" bIns="90000" numCol="1" anchor="t" anchorCtr="0" compatLnSpc="1">
            <a:prstTxWarp prst="textNoShape">
              <a:avLst/>
            </a:prstTxWarp>
          </a:bodyPr>
          <a:lstStyle>
            <a:lvl1pPr>
              <a:defRPr lang="fr-FR" dirty="0" smtClean="0">
                <a:solidFill>
                  <a:srgbClr val="004F70"/>
                </a:solidFill>
              </a:defRPr>
            </a:lvl1pPr>
            <a:lvl2pPr>
              <a:defRPr lang="fr-FR" dirty="0" smtClean="0">
                <a:solidFill>
                  <a:srgbClr val="004F70"/>
                </a:solidFill>
              </a:defRPr>
            </a:lvl2pPr>
            <a:lvl3pPr>
              <a:defRPr lang="fr-FR" dirty="0" smtClean="0">
                <a:solidFill>
                  <a:srgbClr val="004F70"/>
                </a:solidFill>
              </a:defRPr>
            </a:lvl3pPr>
            <a:lvl4pPr marL="268288" indent="-268288">
              <a:buSzPct val="100000"/>
              <a:tabLst/>
              <a:defRPr lang="en-US" dirty="0">
                <a:solidFill>
                  <a:srgbClr val="004F70"/>
                </a:solidFill>
              </a:defRPr>
            </a:lvl4pPr>
          </a:lstStyle>
          <a:p>
            <a:pPr marL="0" lvl="0" indent="0"/>
            <a:r>
              <a:rPr lang="fr-FR" noProof="0" dirty="0"/>
              <a:t>Cliquez pour modifier les styles du texte du masque</a:t>
            </a:r>
          </a:p>
          <a:p>
            <a:pPr marL="0" lvl="1" indent="0"/>
            <a:r>
              <a:rPr lang="fr-FR" noProof="0" dirty="0"/>
              <a:t>Deuxième niveau</a:t>
            </a:r>
          </a:p>
          <a:p>
            <a:pPr marL="0" lvl="2" indent="0"/>
            <a:r>
              <a:rPr lang="fr-FR" noProof="0" dirty="0"/>
              <a:t>Troisième niveau</a:t>
            </a:r>
          </a:p>
          <a:p>
            <a:pPr marL="88900" lvl="3" indent="-88900">
              <a:buClr>
                <a:srgbClr val="DFE47F"/>
              </a:buClr>
            </a:pPr>
            <a:r>
              <a:rPr lang="fr-FR" noProof="0" dirty="0"/>
              <a:t>Quatrième niveau</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66" y="883988"/>
            <a:ext cx="3402105" cy="118274"/>
          </a:xfrm>
          <a:prstGeom prst="rect">
            <a:avLst/>
          </a:prstGeom>
        </p:spPr>
      </p:pic>
      <p:sp>
        <p:nvSpPr>
          <p:cNvPr id="1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50361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Content Placeholder 2"/>
          <p:cNvSpPr>
            <a:spLocks noGrp="1"/>
          </p:cNvSpPr>
          <p:nvPr>
            <p:ph idx="1" hasCustomPrompt="1"/>
          </p:nvPr>
        </p:nvSpPr>
        <p:spPr>
          <a:xfrm>
            <a:off x="3752476" y="1985382"/>
            <a:ext cx="4257862" cy="1800366"/>
          </a:xfrm>
          <a:noFill/>
        </p:spPr>
        <p:txBody>
          <a:bodyPr/>
          <a:lstStyle>
            <a:lvl1pPr marL="180975" indent="0" algn="l">
              <a:defRPr sz="2000">
                <a:solidFill>
                  <a:schemeClr val="bg1"/>
                </a:solidFill>
                <a:effectLst/>
              </a:defRPr>
            </a:lvl1pPr>
            <a:lvl2pPr marL="180975" indent="0" algn="l">
              <a:defRPr>
                <a:solidFill>
                  <a:srgbClr val="0084BD"/>
                </a:solidFill>
              </a:defRPr>
            </a:lvl2pPr>
            <a:lvl3pPr marL="180975" indent="0" algn="l">
              <a:defRPr sz="1600" b="1">
                <a:solidFill>
                  <a:schemeClr val="bg1"/>
                </a:solidFill>
              </a:defRPr>
            </a:lvl3pPr>
            <a:lvl4pPr marL="450850" indent="-269875" algn="l">
              <a:defRPr>
                <a:solidFill>
                  <a:schemeClr val="tx1"/>
                </a:solidFill>
              </a:defRPr>
            </a:lvl4pPr>
            <a:lvl5pPr marL="0" indent="0" algn="l">
              <a:defRPr/>
            </a:lvl5pPr>
          </a:lstStyle>
          <a:p>
            <a:pPr lvl="0"/>
            <a:r>
              <a:rPr lang="fr-FR" noProof="0" dirty="0"/>
              <a:t>Prénom Nom</a:t>
            </a:r>
          </a:p>
          <a:p>
            <a:pPr lvl="2"/>
            <a:endParaRPr lang="fr-FR" noProof="0" dirty="0"/>
          </a:p>
          <a:p>
            <a:pPr lvl="2"/>
            <a:r>
              <a:rPr lang="fr-FR" noProof="0" dirty="0"/>
              <a:t>00 00 00 00 00</a:t>
            </a:r>
          </a:p>
          <a:p>
            <a:pPr lvl="2"/>
            <a:r>
              <a:rPr lang="fr-FR" noProof="0" dirty="0"/>
              <a:t>00 00 00 00 00 </a:t>
            </a:r>
          </a:p>
          <a:p>
            <a:pPr lvl="2"/>
            <a:r>
              <a:rPr lang="fr-FR" noProof="0" dirty="0"/>
              <a:t>Prenom.nom@mnt.fr</a:t>
            </a:r>
          </a:p>
        </p:txBody>
      </p:sp>
      <p:sp>
        <p:nvSpPr>
          <p:cNvPr id="9" name="Footer Placeholder 4"/>
          <p:cNvSpPr>
            <a:spLocks noGrp="1"/>
          </p:cNvSpPr>
          <p:nvPr>
            <p:ph type="ftr" sz="quarter" idx="12"/>
          </p:nvPr>
        </p:nvSpPr>
        <p:spPr>
          <a:xfrm>
            <a:off x="5111750" y="246063"/>
            <a:ext cx="3575050" cy="123825"/>
          </a:xfrm>
          <a:prstGeom prst="rect">
            <a:avLst/>
          </a:prstGeom>
        </p:spPr>
        <p:txBody>
          <a:bodyPr/>
          <a:lstStyle>
            <a:lvl1pPr>
              <a:defRPr>
                <a:solidFill>
                  <a:srgbClr val="00577B"/>
                </a:solidFill>
              </a:defRPr>
            </a:lvl1pPr>
          </a:lstStyle>
          <a:p>
            <a:endParaRPr lang="fr-FR" altLang="fr-FR" noProof="0" dirty="0"/>
          </a:p>
        </p:txBody>
      </p:sp>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0459" y="1219305"/>
            <a:ext cx="2173512" cy="2514986"/>
          </a:xfrm>
          <a:prstGeom prst="rect">
            <a:avLst/>
          </a:prstGeom>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9486" y="2287805"/>
            <a:ext cx="2117888" cy="73628"/>
          </a:xfrm>
          <a:prstGeom prst="rect">
            <a:avLst/>
          </a:prstGeom>
        </p:spPr>
      </p:pic>
      <p:grpSp>
        <p:nvGrpSpPr>
          <p:cNvPr id="12" name="Groupe 11"/>
          <p:cNvGrpSpPr/>
          <p:nvPr userDrawn="1"/>
        </p:nvGrpSpPr>
        <p:grpSpPr>
          <a:xfrm>
            <a:off x="3824002" y="1441235"/>
            <a:ext cx="1706395" cy="369332"/>
            <a:chOff x="3427308" y="1481576"/>
            <a:chExt cx="1706395" cy="369332"/>
          </a:xfrm>
        </p:grpSpPr>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t="56301"/>
            <a:stretch/>
          </p:blipFill>
          <p:spPr>
            <a:xfrm>
              <a:off x="3427308" y="1481576"/>
              <a:ext cx="1435945" cy="369331"/>
            </a:xfrm>
            <a:prstGeom prst="rect">
              <a:avLst/>
            </a:prstGeom>
          </p:spPr>
        </p:pic>
        <p:sp>
          <p:nvSpPr>
            <p:cNvPr id="15" name="ZoneTexte 14"/>
            <p:cNvSpPr txBox="1"/>
            <p:nvPr/>
          </p:nvSpPr>
          <p:spPr>
            <a:xfrm>
              <a:off x="3513909" y="1481576"/>
              <a:ext cx="1619794" cy="369332"/>
            </a:xfrm>
            <a:prstGeom prst="rect">
              <a:avLst/>
            </a:prstGeom>
            <a:noFill/>
          </p:spPr>
          <p:txBody>
            <a:bodyPr wrap="square" rtlCol="0">
              <a:spAutoFit/>
            </a:bodyPr>
            <a:lstStyle/>
            <a:p>
              <a:r>
                <a:rPr lang="fr-FR" b="1" dirty="0">
                  <a:solidFill>
                    <a:schemeClr val="bg1"/>
                  </a:solidFill>
                  <a:latin typeface="Arial" panose="020B0604020202020204" pitchFamily="34" charset="0"/>
                  <a:cs typeface="Arial" panose="020B0604020202020204" pitchFamily="34" charset="0"/>
                </a:rPr>
                <a:t>CONTACT</a:t>
              </a:r>
            </a:p>
          </p:txBody>
        </p:sp>
      </p:grpSp>
    </p:spTree>
    <p:extLst>
      <p:ext uri="{BB962C8B-B14F-4D97-AF65-F5344CB8AC3E}">
        <p14:creationId xmlns:p14="http://schemas.microsoft.com/office/powerpoint/2010/main" val="403718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dre du j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lvl1pPr>
              <a:defRPr/>
            </a:lvl1pPr>
          </a:lstStyle>
          <a:p>
            <a:r>
              <a:rPr lang="fr-FR" altLang="fr-FR" noProof="0" dirty="0"/>
              <a:t>Ordre du jour</a:t>
            </a:r>
            <a:endParaRPr lang="fr-FR" noProof="0" dirty="0"/>
          </a:p>
        </p:txBody>
      </p:sp>
      <p:sp>
        <p:nvSpPr>
          <p:cNvPr id="3" name="Content Placeholder 2"/>
          <p:cNvSpPr>
            <a:spLocks noGrp="1"/>
          </p:cNvSpPr>
          <p:nvPr>
            <p:ph idx="1" hasCustomPrompt="1"/>
          </p:nvPr>
        </p:nvSpPr>
        <p:spPr>
          <a:xfrm>
            <a:off x="2192288" y="1044000"/>
            <a:ext cx="6480000" cy="3474000"/>
          </a:xfrm>
        </p:spPr>
        <p:txBody>
          <a:bodyPr numCol="1"/>
          <a:lstStyle>
            <a:lvl1pPr marL="0" indent="0">
              <a:spcBef>
                <a:spcPts val="1500"/>
              </a:spcBef>
              <a:defRPr lang="en-US" altLang="fr-FR" baseline="0" dirty="0" smtClean="0"/>
            </a:lvl1pPr>
            <a:lvl2pPr marL="0" indent="0">
              <a:defRPr/>
            </a:lvl2pPr>
            <a:lvl3pPr marL="0" marR="0" indent="0" algn="l" defTabSz="457200" rtl="0" eaLnBrk="0" fontAlgn="base" latinLnBrk="0" hangingPunct="0">
              <a:lnSpc>
                <a:spcPct val="80000"/>
              </a:lnSpc>
              <a:spcBef>
                <a:spcPts val="300"/>
              </a:spcBef>
              <a:spcAft>
                <a:spcPct val="0"/>
              </a:spcAft>
              <a:buClrTx/>
              <a:buSzTx/>
              <a:buFont typeface="Arial" pitchFamily="34" charset="0"/>
              <a:buNone/>
              <a:tabLst/>
              <a:defRPr/>
            </a:lvl3pPr>
            <a:lvl4pPr marL="88900" indent="-88900">
              <a:defRPr/>
            </a:lvl4pPr>
            <a:lvl5pPr marL="0" indent="0">
              <a:defRPr/>
            </a:lvl5pPr>
          </a:lstStyle>
          <a:p>
            <a:pPr lvl="0"/>
            <a:r>
              <a:rPr lang="fr-FR" altLang="fr-FR" noProof="0" dirty="0"/>
              <a:t>00h00 - 00h00</a:t>
            </a:r>
          </a:p>
          <a:p>
            <a:pPr lvl="1"/>
            <a:r>
              <a:rPr lang="fr-FR" altLang="fr-FR" noProof="0" dirty="0"/>
              <a:t>Titre</a:t>
            </a:r>
          </a:p>
          <a:p>
            <a:pPr lvl="2"/>
            <a:r>
              <a:rPr lang="fr-FR" altLang="fr-FR" noProof="0" dirty="0"/>
              <a:t>Sujet</a:t>
            </a:r>
          </a:p>
        </p:txBody>
      </p:sp>
      <p:sp>
        <p:nvSpPr>
          <p:cNvPr id="5" name="Slide Number Placeholder 5"/>
          <p:cNvSpPr>
            <a:spLocks noGrp="1"/>
          </p:cNvSpPr>
          <p:nvPr>
            <p:ph type="sldNum" sz="quarter" idx="11"/>
          </p:nvPr>
        </p:nvSpPr>
        <p:spPr>
          <a:xfrm>
            <a:off x="8280400" y="4766400"/>
            <a:ext cx="399600" cy="274637"/>
          </a:xfrm>
        </p:spPr>
        <p:txBody>
          <a:bodyPr lIns="0" tIns="0" bIns="0" anchor="b" anchorCtr="0"/>
          <a:lstStyle>
            <a:lvl1pPr algn="r">
              <a:defRPr sz="800"/>
            </a:lvl1pPr>
          </a:lstStyle>
          <a:p>
            <a:fld id="{91F5E9D1-A7A6-4183-9D13-3F3B5B7D4789}" type="slidenum">
              <a:rPr lang="fr-FR" altLang="fr-FR" noProof="0" smtClean="0"/>
              <a:pPr/>
              <a:t>‹N°›</a:t>
            </a:fld>
            <a:endParaRPr lang="fr-FR" altLang="fr-FR" noProof="0" dirty="0"/>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r>
              <a:rPr lang="fr-FR" altLang="fr-FR" noProof="0" dirty="0"/>
              <a:t>Prénom NOM - Direction / Dernière mise à jour</a:t>
            </a:r>
          </a:p>
        </p:txBody>
      </p:sp>
    </p:spTree>
    <p:extLst>
      <p:ext uri="{BB962C8B-B14F-4D97-AF65-F5344CB8AC3E}">
        <p14:creationId xmlns:p14="http://schemas.microsoft.com/office/powerpoint/2010/main" val="3880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lvl1pPr>
              <a:defRPr/>
            </a:lvl1pPr>
          </a:lstStyle>
          <a:p>
            <a:r>
              <a:rPr lang="fr-FR" altLang="fr-FR" noProof="0" dirty="0"/>
              <a:t>Ordre du jour</a:t>
            </a:r>
            <a:endParaRPr lang="fr-FR" noProof="0" dirty="0"/>
          </a:p>
        </p:txBody>
      </p:sp>
      <p:sp>
        <p:nvSpPr>
          <p:cNvPr id="3" name="Content Placeholder 2"/>
          <p:cNvSpPr>
            <a:spLocks noGrp="1"/>
          </p:cNvSpPr>
          <p:nvPr>
            <p:ph idx="1" hasCustomPrompt="1"/>
          </p:nvPr>
        </p:nvSpPr>
        <p:spPr>
          <a:xfrm>
            <a:off x="2192288" y="1044000"/>
            <a:ext cx="6480000" cy="3474000"/>
          </a:xfrm>
        </p:spPr>
        <p:txBody>
          <a:bodyPr numCol="1"/>
          <a:lstStyle>
            <a:lvl1pPr marL="0" indent="0">
              <a:spcBef>
                <a:spcPts val="1500"/>
              </a:spcBef>
              <a:defRPr lang="en-US" altLang="fr-FR" baseline="0" dirty="0" smtClean="0"/>
            </a:lvl1pPr>
            <a:lvl2pPr marL="0" indent="0">
              <a:defRPr/>
            </a:lvl2pPr>
            <a:lvl3pPr marL="0" marR="0" indent="0" algn="l" defTabSz="457200" rtl="0" eaLnBrk="0" fontAlgn="base" latinLnBrk="0" hangingPunct="0">
              <a:lnSpc>
                <a:spcPct val="80000"/>
              </a:lnSpc>
              <a:spcBef>
                <a:spcPts val="300"/>
              </a:spcBef>
              <a:spcAft>
                <a:spcPct val="0"/>
              </a:spcAft>
              <a:buClrTx/>
              <a:buSzTx/>
              <a:buFont typeface="Arial" pitchFamily="34" charset="0"/>
              <a:buNone/>
              <a:tabLst/>
              <a:defRPr/>
            </a:lvl3pPr>
            <a:lvl4pPr marL="88900" indent="-88900">
              <a:defRPr/>
            </a:lvl4pPr>
            <a:lvl5pPr marL="0" indent="0">
              <a:defRPr/>
            </a:lvl5pPr>
          </a:lstStyle>
          <a:p>
            <a:pPr lvl="0"/>
            <a:r>
              <a:rPr lang="fr-FR" altLang="fr-FR" noProof="0" dirty="0"/>
              <a:t>00h00 - 00h00</a:t>
            </a:r>
          </a:p>
          <a:p>
            <a:pPr lvl="1"/>
            <a:r>
              <a:rPr lang="fr-FR" altLang="fr-FR" noProof="0" dirty="0"/>
              <a:t>Titre</a:t>
            </a:r>
          </a:p>
          <a:p>
            <a:pPr lvl="2"/>
            <a:r>
              <a:rPr lang="fr-FR" altLang="fr-FR" noProof="0" dirty="0"/>
              <a:t>Sujet</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2132" y="4369831"/>
            <a:ext cx="1851868" cy="773669"/>
          </a:xfrm>
          <a:prstGeom prst="rect">
            <a:avLst/>
          </a:prstGeom>
        </p:spPr>
      </p:pic>
      <p:sp>
        <p:nvSpPr>
          <p:cNvPr id="11"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237877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lvl1pPr>
              <a:defRPr/>
            </a:lvl1pPr>
          </a:lstStyle>
          <a:p>
            <a:r>
              <a:rPr lang="fr-FR" altLang="fr-FR" noProof="0" dirty="0"/>
              <a:t>Ordre du jour</a:t>
            </a:r>
            <a:endParaRPr lang="fr-FR" noProof="0" dirty="0"/>
          </a:p>
        </p:txBody>
      </p:sp>
      <p:sp>
        <p:nvSpPr>
          <p:cNvPr id="3" name="Content Placeholder 2"/>
          <p:cNvSpPr>
            <a:spLocks noGrp="1"/>
          </p:cNvSpPr>
          <p:nvPr>
            <p:ph idx="1" hasCustomPrompt="1"/>
          </p:nvPr>
        </p:nvSpPr>
        <p:spPr>
          <a:xfrm>
            <a:off x="2192288" y="1044000"/>
            <a:ext cx="6480000" cy="3474000"/>
          </a:xfrm>
        </p:spPr>
        <p:txBody>
          <a:bodyPr numCol="1"/>
          <a:lstStyle>
            <a:lvl1pPr marL="0" indent="0">
              <a:spcBef>
                <a:spcPts val="1500"/>
              </a:spcBef>
              <a:defRPr lang="en-US" altLang="fr-FR" baseline="0" dirty="0" smtClean="0"/>
            </a:lvl1pPr>
            <a:lvl2pPr marL="0" indent="0">
              <a:defRPr/>
            </a:lvl2pPr>
            <a:lvl3pPr marL="0" marR="0" indent="0" algn="l" defTabSz="457200" rtl="0" eaLnBrk="0" fontAlgn="base" latinLnBrk="0" hangingPunct="0">
              <a:lnSpc>
                <a:spcPct val="80000"/>
              </a:lnSpc>
              <a:spcBef>
                <a:spcPts val="300"/>
              </a:spcBef>
              <a:spcAft>
                <a:spcPct val="0"/>
              </a:spcAft>
              <a:buClrTx/>
              <a:buSzTx/>
              <a:buFont typeface="Arial" pitchFamily="34" charset="0"/>
              <a:buNone/>
              <a:tabLst/>
              <a:defRPr/>
            </a:lvl3pPr>
            <a:lvl4pPr marL="88900" indent="-88900">
              <a:defRPr/>
            </a:lvl4pPr>
            <a:lvl5pPr marL="0" indent="0">
              <a:defRPr/>
            </a:lvl5pPr>
          </a:lstStyle>
          <a:p>
            <a:pPr lvl="0"/>
            <a:r>
              <a:rPr lang="fr-FR" altLang="fr-FR" noProof="0" dirty="0"/>
              <a:t>00h00 - 00h00</a:t>
            </a:r>
          </a:p>
          <a:p>
            <a:pPr lvl="1"/>
            <a:r>
              <a:rPr lang="fr-FR" altLang="fr-FR" noProof="0" dirty="0"/>
              <a:t>Titre</a:t>
            </a:r>
          </a:p>
          <a:p>
            <a:pPr lvl="2"/>
            <a:r>
              <a:rPr lang="fr-FR" altLang="fr-FR" noProof="0" dirty="0"/>
              <a:t>Sujet</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sp>
        <p:nvSpPr>
          <p:cNvPr id="11"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85231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8229600" cy="3178800"/>
          </a:xfrm>
        </p:spPr>
        <p:txBody>
          <a:bodyPr/>
          <a:lstStyle>
            <a:lvl1pPr marL="0" indent="0">
              <a:defRPr sz="2200"/>
            </a:lvl1pPr>
            <a:lvl2pPr marL="0" indent="0">
              <a:defRPr/>
            </a:lvl2pPr>
            <a:lvl3pPr marL="0" indent="0">
              <a:defRPr/>
            </a:lvl3pPr>
            <a:lvl4pPr marL="268288" indent="-268288">
              <a:buClr>
                <a:srgbClr val="DFE47F"/>
              </a:buClr>
              <a:tabLst/>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0" y="843954"/>
            <a:ext cx="9144000" cy="164460"/>
          </a:xfrm>
          <a:prstGeom prst="rect">
            <a:avLst/>
          </a:prstGeom>
        </p:spPr>
      </p:pic>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1414594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que 1">
    <p:spTree>
      <p:nvGrpSpPr>
        <p:cNvPr id="1" name=""/>
        <p:cNvGrpSpPr/>
        <p:nvPr/>
      </p:nvGrpSpPr>
      <p:grpSpPr>
        <a:xfrm>
          <a:off x="0" y="0"/>
          <a:ext cx="0" cy="0"/>
          <a:chOff x="0" y="0"/>
          <a:chExt cx="0" cy="0"/>
        </a:xfrm>
      </p:grpSpPr>
      <p:sp>
        <p:nvSpPr>
          <p:cNvPr id="8" name="ZoneTexte 7"/>
          <p:cNvSpPr txBox="1">
            <a:spLocks noChangeArrowheads="1"/>
          </p:cNvSpPr>
          <p:nvPr userDrawn="1"/>
        </p:nvSpPr>
        <p:spPr bwMode="auto">
          <a:xfrm>
            <a:off x="7413625" y="48529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endParaRPr lang="fr-FR" sz="1800" noProof="0" dirty="0"/>
          </a:p>
        </p:txBody>
      </p:sp>
      <p:sp>
        <p:nvSpPr>
          <p:cNvPr id="2" name="Titre 1"/>
          <p:cNvSpPr>
            <a:spLocks noGrp="1"/>
          </p:cNvSpPr>
          <p:nvPr>
            <p:ph type="ctrTitle"/>
          </p:nvPr>
        </p:nvSpPr>
        <p:spPr>
          <a:xfrm>
            <a:off x="1331913" y="1639593"/>
            <a:ext cx="7354889" cy="215444"/>
          </a:xfrm>
        </p:spPr>
        <p:txBody>
          <a:bodyPr/>
          <a:lstStyle/>
          <a:p>
            <a:r>
              <a:rPr lang="fr-FR" noProof="0" dirty="0"/>
              <a:t>Cliquez et modifiez le titre</a:t>
            </a:r>
          </a:p>
        </p:txBody>
      </p:sp>
      <p:sp>
        <p:nvSpPr>
          <p:cNvPr id="3" name="Sous-titre 2"/>
          <p:cNvSpPr>
            <a:spLocks noGrp="1"/>
          </p:cNvSpPr>
          <p:nvPr>
            <p:ph type="subTitle" idx="1"/>
          </p:nvPr>
        </p:nvSpPr>
        <p:spPr>
          <a:xfrm>
            <a:off x="1331912" y="2021840"/>
            <a:ext cx="7354889" cy="1314450"/>
          </a:xfrm>
        </p:spPr>
        <p:txBody>
          <a:bodyPr/>
          <a:lstStyle>
            <a:lvl1pPr marL="0" indent="0" algn="l">
              <a:lnSpc>
                <a:spcPct val="90000"/>
              </a:lnSpc>
              <a:buNone/>
              <a:defRPr>
                <a:solidFill>
                  <a:srgbClr val="004F7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noProof="0" dirty="0"/>
              <a:t>Cliquez pour modifier le style des sous-titres du masque</a:t>
            </a:r>
          </a:p>
        </p:txBody>
      </p:sp>
      <p:sp>
        <p:nvSpPr>
          <p:cNvPr id="10" name="Footer Placeholder 4"/>
          <p:cNvSpPr>
            <a:spLocks noGrp="1"/>
          </p:cNvSpPr>
          <p:nvPr>
            <p:ph type="ftr" sz="quarter" idx="12"/>
          </p:nvPr>
        </p:nvSpPr>
        <p:spPr>
          <a:xfrm>
            <a:off x="5111750" y="246063"/>
            <a:ext cx="3575050" cy="123825"/>
          </a:xfrm>
          <a:prstGeom prst="rect">
            <a:avLst/>
          </a:prstGeom>
        </p:spPr>
        <p:txBody>
          <a:bodyPr/>
          <a:lstStyle>
            <a:lvl1pPr>
              <a:defRPr/>
            </a:lvl1pPr>
          </a:lstStyle>
          <a:p>
            <a:endParaRPr lang="fr-FR" altLang="fr-FR" noProof="0" dirty="0"/>
          </a:p>
        </p:txBody>
      </p:sp>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4267740369"/>
      </p:ext>
    </p:extLst>
  </p:cSld>
  <p:clrMapOvr>
    <a:masterClrMapping/>
  </p:clrMapOvr>
  <p:extLst>
    <p:ext uri="{DCECCB84-F9BA-43D5-87BE-67443E8EF086}">
      <p15:sldGuideLst xmlns:p15="http://schemas.microsoft.com/office/powerpoint/2012/main">
        <p15:guide id="1" pos="83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que 2">
    <p:spTree>
      <p:nvGrpSpPr>
        <p:cNvPr id="1" name=""/>
        <p:cNvGrpSpPr/>
        <p:nvPr/>
      </p:nvGrpSpPr>
      <p:grpSpPr>
        <a:xfrm>
          <a:off x="0" y="0"/>
          <a:ext cx="0" cy="0"/>
          <a:chOff x="0" y="0"/>
          <a:chExt cx="0" cy="0"/>
        </a:xfrm>
      </p:grpSpPr>
      <p:sp>
        <p:nvSpPr>
          <p:cNvPr id="2" name="Titre 1"/>
          <p:cNvSpPr>
            <a:spLocks noGrp="1"/>
          </p:cNvSpPr>
          <p:nvPr>
            <p:ph type="ctrTitle"/>
          </p:nvPr>
        </p:nvSpPr>
        <p:spPr>
          <a:xfrm>
            <a:off x="1331914" y="1639593"/>
            <a:ext cx="7354888" cy="215444"/>
          </a:xfrm>
        </p:spPr>
        <p:txBody>
          <a:bodyPr/>
          <a:lstStyle>
            <a:lvl1pPr>
              <a:defRPr>
                <a:solidFill>
                  <a:srgbClr val="1385B7"/>
                </a:solidFill>
              </a:defRPr>
            </a:lvl1pPr>
          </a:lstStyle>
          <a:p>
            <a:r>
              <a:rPr lang="fr-FR" noProof="0" dirty="0"/>
              <a:t>Cliquez et modifiez le titre</a:t>
            </a:r>
          </a:p>
        </p:txBody>
      </p:sp>
      <p:sp>
        <p:nvSpPr>
          <p:cNvPr id="3" name="Sous-titre 2"/>
          <p:cNvSpPr>
            <a:spLocks noGrp="1"/>
          </p:cNvSpPr>
          <p:nvPr>
            <p:ph type="subTitle" idx="1"/>
          </p:nvPr>
        </p:nvSpPr>
        <p:spPr>
          <a:xfrm>
            <a:off x="1331913" y="2021840"/>
            <a:ext cx="7354888" cy="1314450"/>
          </a:xfrm>
        </p:spPr>
        <p:txBody>
          <a:bodyPr/>
          <a:lstStyle>
            <a:lvl1pPr marL="0" indent="0" algn="l">
              <a:lnSpc>
                <a:spcPct val="90000"/>
              </a:lnSpc>
              <a:buNone/>
              <a:defRPr>
                <a:solidFill>
                  <a:srgbClr val="B9C4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noProof="0" dirty="0"/>
              <a:t>Cliquez pour modifier le style des sous-titres du masque</a:t>
            </a:r>
          </a:p>
        </p:txBody>
      </p:sp>
      <p:sp>
        <p:nvSpPr>
          <p:cNvPr id="9" name="Footer Placeholder 4"/>
          <p:cNvSpPr>
            <a:spLocks noGrp="1"/>
          </p:cNvSpPr>
          <p:nvPr>
            <p:ph type="ftr" sz="quarter" idx="12"/>
          </p:nvPr>
        </p:nvSpPr>
        <p:spPr>
          <a:xfrm>
            <a:off x="5111750" y="246063"/>
            <a:ext cx="3575050" cy="123825"/>
          </a:xfrm>
          <a:prstGeom prst="rect">
            <a:avLst/>
          </a:prstGeom>
        </p:spPr>
        <p:txBody>
          <a:bodyPr/>
          <a:lstStyle>
            <a:lvl1pPr>
              <a:defRPr/>
            </a:lvl1pPr>
          </a:lstStyle>
          <a:p>
            <a:endParaRPr lang="fr-FR" altLang="fr-FR" noProof="0" dirty="0"/>
          </a:p>
        </p:txBody>
      </p:sp>
      <p:sp>
        <p:nvSpPr>
          <p:cNvPr id="11"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201610031"/>
      </p:ext>
    </p:extLst>
  </p:cSld>
  <p:clrMapOvr>
    <a:masterClrMapping/>
  </p:clrMapOvr>
  <p:extLst>
    <p:ext uri="{DCECCB84-F9BA-43D5-87BE-67443E8EF086}">
      <p15:sldGuideLst xmlns:p15="http://schemas.microsoft.com/office/powerpoint/2012/main">
        <p15:guide id="1" pos="83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que 3">
    <p:spTree>
      <p:nvGrpSpPr>
        <p:cNvPr id="1" name=""/>
        <p:cNvGrpSpPr/>
        <p:nvPr/>
      </p:nvGrpSpPr>
      <p:grpSpPr>
        <a:xfrm>
          <a:off x="0" y="0"/>
          <a:ext cx="0" cy="0"/>
          <a:chOff x="0" y="0"/>
          <a:chExt cx="0" cy="0"/>
        </a:xfrm>
      </p:grpSpPr>
      <p:sp>
        <p:nvSpPr>
          <p:cNvPr id="9" name="Footer Placeholder 4"/>
          <p:cNvSpPr>
            <a:spLocks noGrp="1"/>
          </p:cNvSpPr>
          <p:nvPr>
            <p:ph type="ftr" sz="quarter" idx="12"/>
          </p:nvPr>
        </p:nvSpPr>
        <p:spPr>
          <a:xfrm>
            <a:off x="5111750" y="246063"/>
            <a:ext cx="3575050" cy="123825"/>
          </a:xfrm>
          <a:prstGeom prst="rect">
            <a:avLst/>
          </a:prstGeom>
        </p:spPr>
        <p:txBody>
          <a:bodyPr/>
          <a:lstStyle>
            <a:lvl1pPr>
              <a:defRPr/>
            </a:lvl1pPr>
          </a:lstStyle>
          <a:p>
            <a:endParaRPr lang="fr-FR" altLang="fr-FR" noProof="0" dirty="0"/>
          </a:p>
        </p:txBody>
      </p:sp>
      <p:sp>
        <p:nvSpPr>
          <p:cNvPr id="2" name="Titre 1"/>
          <p:cNvSpPr>
            <a:spLocks noGrp="1"/>
          </p:cNvSpPr>
          <p:nvPr>
            <p:ph type="ctrTitle"/>
          </p:nvPr>
        </p:nvSpPr>
        <p:spPr>
          <a:xfrm>
            <a:off x="1331914" y="1639593"/>
            <a:ext cx="7354888" cy="215444"/>
          </a:xfrm>
        </p:spPr>
        <p:txBody>
          <a:bodyPr/>
          <a:lstStyle>
            <a:lvl1pPr>
              <a:defRPr>
                <a:solidFill>
                  <a:srgbClr val="1385B7"/>
                </a:solidFill>
              </a:defRPr>
            </a:lvl1pPr>
          </a:lstStyle>
          <a:p>
            <a:r>
              <a:rPr lang="fr-FR" noProof="0" dirty="0"/>
              <a:t>Cliquez et modifiez le titre</a:t>
            </a:r>
          </a:p>
        </p:txBody>
      </p:sp>
      <p:sp>
        <p:nvSpPr>
          <p:cNvPr id="3" name="Sous-titre 2"/>
          <p:cNvSpPr>
            <a:spLocks noGrp="1"/>
          </p:cNvSpPr>
          <p:nvPr>
            <p:ph type="subTitle" idx="1"/>
          </p:nvPr>
        </p:nvSpPr>
        <p:spPr>
          <a:xfrm>
            <a:off x="1331913" y="2021840"/>
            <a:ext cx="7354888" cy="1314450"/>
          </a:xfrm>
        </p:spPr>
        <p:txBody>
          <a:bodyPr/>
          <a:lstStyle>
            <a:lvl1pPr marL="0" indent="0" algn="l">
              <a:lnSpc>
                <a:spcPct val="90000"/>
              </a:lnSpc>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fr-FR" noProof="0" dirty="0"/>
              <a:t>Cliquez pour modifier le style des sous-titres du masque</a:t>
            </a:r>
          </a:p>
        </p:txBody>
      </p:sp>
      <p:sp>
        <p:nvSpPr>
          <p:cNvPr id="11"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3544562359"/>
      </p:ext>
    </p:extLst>
  </p:cSld>
  <p:clrMapOvr>
    <a:masterClrMapping/>
  </p:clrMapOvr>
  <p:extLst>
    <p:ext uri="{DCECCB84-F9BA-43D5-87BE-67443E8EF086}">
      <p15:sldGuideLst xmlns:p15="http://schemas.microsoft.com/office/powerpoint/2012/main">
        <p15:guide id="1" pos="83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3960000" cy="3178800"/>
          </a:xfrm>
        </p:spPr>
        <p:txBody>
          <a:bodyPr/>
          <a:lstStyle>
            <a:lvl1pPr marL="0" indent="0">
              <a:defRPr/>
            </a:lvl1pPr>
            <a:lvl2pPr>
              <a:defRPr cap="all" baseline="0"/>
            </a:lvl2pPr>
            <a:lvl4pPr marL="268288" indent="-268288">
              <a:buClr>
                <a:srgbClr val="DFE47F"/>
              </a:buClr>
              <a:tabLst/>
              <a:defRPr/>
            </a:lvl4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
        <p:nvSpPr>
          <p:cNvPr id="15"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377363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ésumé 2">
    <p:bg>
      <p:bgPr>
        <a:solidFill>
          <a:schemeClr val="tx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445770" y="1611630"/>
            <a:ext cx="1600200" cy="2994"/>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e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2925099"/>
            <a:ext cx="2219420" cy="2219420"/>
            <a:chOff x="0" y="12289"/>
            <a:chExt cx="3550" cy="3551"/>
          </a:xfrm>
        </p:grpSpPr>
        <p:sp>
          <p:nvSpPr>
            <p:cNvPr id="11" name="Forme libre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2" name="Forme libre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3" name="Forme libre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grpSp>
      <p:sp>
        <p:nvSpPr>
          <p:cNvPr id="32" name="Titre 1">
            <a:extLst>
              <a:ext uri="{FF2B5EF4-FFF2-40B4-BE49-F238E27FC236}">
                <a16:creationId xmlns:a16="http://schemas.microsoft.com/office/drawing/2014/main" id="{467E05B6-B7CB-1E4F-96BA-4B8CFE8B63D9}"/>
              </a:ext>
            </a:extLst>
          </p:cNvPr>
          <p:cNvSpPr>
            <a:spLocks noGrp="1"/>
          </p:cNvSpPr>
          <p:nvPr>
            <p:ph type="title" hasCustomPrompt="1"/>
          </p:nvPr>
        </p:nvSpPr>
        <p:spPr>
          <a:xfrm>
            <a:off x="445770" y="77157"/>
            <a:ext cx="8155305" cy="1260154"/>
          </a:xfrm>
          <a:prstGeom prst="rect">
            <a:avLst/>
          </a:prstGeom>
        </p:spPr>
        <p:txBody>
          <a:bodyPr lIns="0" tIns="0" rIns="0" bIns="0" rtlCol="0" anchor="b" anchorCtr="0">
            <a:noAutofit/>
          </a:bodyPr>
          <a:lstStyle>
            <a:lvl1pPr>
              <a:defRPr lang="fr-FR" sz="3300" b="1" i="0">
                <a:latin typeface="+mj-lt"/>
              </a:defRPr>
            </a:lvl1pPr>
          </a:lstStyle>
          <a:p>
            <a:pPr rtl="0"/>
            <a:r>
              <a:rPr lang="fr-FR"/>
              <a:t>Cliquez pour ajouter un titre </a:t>
            </a:r>
          </a:p>
        </p:txBody>
      </p:sp>
      <p:sp>
        <p:nvSpPr>
          <p:cNvPr id="2" name="Espace réservé du contenu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2743200" y="1711506"/>
            <a:ext cx="5857875" cy="2774496"/>
          </a:xfrm>
        </p:spPr>
        <p:txBody>
          <a:bodyPr lIns="0" tIns="228600" rIns="0" bIns="0" rtlCol="0">
            <a:normAutofit/>
          </a:bodyPr>
          <a:lstStyle>
            <a:lvl1pPr marL="212598" indent="-212598">
              <a:spcBef>
                <a:spcPts val="1350"/>
              </a:spcBef>
              <a:buFont typeface="Arial" panose="020B0604020202020204" pitchFamily="34" charset="0"/>
              <a:buChar char="•"/>
              <a:defRPr lang="fr-FR" sz="1500"/>
            </a:lvl1pPr>
            <a:lvl2pPr indent="-212598">
              <a:spcBef>
                <a:spcPts val="1350"/>
              </a:spcBef>
              <a:defRPr lang="fr-FR" sz="1500"/>
            </a:lvl2pPr>
            <a:lvl3pPr indent="-212598">
              <a:spcBef>
                <a:spcPts val="1350"/>
              </a:spcBef>
              <a:defRPr lang="fr-FR" sz="1500"/>
            </a:lvl3pPr>
            <a:lvl4pPr indent="-212598">
              <a:spcBef>
                <a:spcPts val="1350"/>
              </a:spcBef>
              <a:defRPr lang="fr-FR" sz="1500"/>
            </a:lvl4pPr>
            <a:lvl5pPr indent="-212598">
              <a:spcBef>
                <a:spcPts val="1350"/>
              </a:spcBef>
              <a:defRPr lang="fr-FR" sz="15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8" name="Espace réservé du numéro de diapositive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5" name="Espace réservé de la date 4">
            <a:extLst>
              <a:ext uri="{FF2B5EF4-FFF2-40B4-BE49-F238E27FC236}">
                <a16:creationId xmlns:a16="http://schemas.microsoft.com/office/drawing/2014/main" id="{E9272B8D-F380-9F1A-C8E6-BDD2352B1763}"/>
              </a:ext>
            </a:extLst>
          </p:cNvPr>
          <p:cNvSpPr>
            <a:spLocks noGrp="1"/>
          </p:cNvSpPr>
          <p:nvPr>
            <p:ph type="dt" sz="half" idx="21"/>
          </p:nvPr>
        </p:nvSpPr>
        <p:spPr/>
        <p:txBody>
          <a:bodyPr rtlCol="0"/>
          <a:lstStyle>
            <a:defPPr>
              <a:defRPr lang="fr-FR"/>
            </a:defPPr>
          </a:lstStyle>
          <a:p>
            <a:pPr rtl="0"/>
            <a:endParaRPr lang="fr-FR"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50" userDrawn="1">
          <p15:clr>
            <a:srgbClr val="FBAE40"/>
          </p15:clr>
        </p15:guide>
        <p15:guide id="2" pos="5310" userDrawn="1">
          <p15:clr>
            <a:srgbClr val="FBAE40"/>
          </p15:clr>
        </p15:guide>
        <p15:guide id="3" pos="1728" userDrawn="1">
          <p15:clr>
            <a:srgbClr val="FBAE40"/>
          </p15:clr>
        </p15:guide>
        <p15:guide id="4" pos="4302" userDrawn="1">
          <p15:clr>
            <a:srgbClr val="FBAE40"/>
          </p15:clr>
        </p15:guide>
        <p15:guide id="5" pos="1458" userDrawn="1">
          <p15:clr>
            <a:srgbClr val="FBAE40"/>
          </p15:clr>
        </p15:guide>
        <p15:guide id="6" pos="3006" userDrawn="1">
          <p15:clr>
            <a:srgbClr val="FBAE40"/>
          </p15:clr>
        </p15:guide>
        <p15:guide id="7" orient="horz" pos="918" userDrawn="1">
          <p15:clr>
            <a:srgbClr val="FBAE40"/>
          </p15:clr>
        </p15:guide>
        <p15:guide id="8" orient="horz" pos="1080" userDrawn="1">
          <p15:clr>
            <a:srgbClr val="FBAE40"/>
          </p15:clr>
        </p15:guide>
        <p15:guide id="9" orient="horz" pos="414" userDrawn="1">
          <p15:clr>
            <a:srgbClr val="FBAE40"/>
          </p15:clr>
        </p15:guide>
        <p15:guide id="10" pos="4014" userDrawn="1">
          <p15:clr>
            <a:srgbClr val="FBAE40"/>
          </p15:clr>
        </p15:guide>
        <p15:guide id="11" pos="273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dre du jour 1">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4772025" y="0"/>
            <a:ext cx="4371974" cy="2426702"/>
            <a:chOff x="5612972" y="1"/>
            <a:chExt cx="6615961" cy="3672246"/>
          </a:xfrm>
        </p:grpSpPr>
        <p:sp>
          <p:nvSpPr>
            <p:cNvPr id="7" name="Forme automatiqu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8" name="Forme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9" name="Forme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0" name="Forme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1" name="Forme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grpSp>
      <p:sp>
        <p:nvSpPr>
          <p:cNvPr id="12" name="Titre 1">
            <a:extLst>
              <a:ext uri="{FF2B5EF4-FFF2-40B4-BE49-F238E27FC236}">
                <a16:creationId xmlns:a16="http://schemas.microsoft.com/office/drawing/2014/main" id="{39F93F26-ED5C-E74E-BFBD-E3054DC1B9C1}"/>
              </a:ext>
            </a:extLst>
          </p:cNvPr>
          <p:cNvSpPr>
            <a:spLocks noGrp="1"/>
          </p:cNvSpPr>
          <p:nvPr>
            <p:ph type="title" hasCustomPrompt="1"/>
          </p:nvPr>
        </p:nvSpPr>
        <p:spPr>
          <a:xfrm>
            <a:off x="445771" y="142180"/>
            <a:ext cx="5090810" cy="1195130"/>
          </a:xfrm>
          <a:prstGeom prst="rect">
            <a:avLst/>
          </a:prstGeom>
        </p:spPr>
        <p:txBody>
          <a:bodyPr lIns="0" tIns="0" rIns="0" bIns="0" rtlCol="0" anchor="b" anchorCtr="0">
            <a:noAutofit/>
          </a:bodyPr>
          <a:lstStyle>
            <a:lvl1pPr>
              <a:defRPr lang="fr-FR" sz="3300" b="1" i="0" spc="38" baseline="0">
                <a:latin typeface="+mj-lt"/>
              </a:defRPr>
            </a:lvl1pPr>
          </a:lstStyle>
          <a:p>
            <a:pPr rtl="0"/>
            <a:r>
              <a:rPr lang="fr-FR"/>
              <a:t>Cliquez pour ajouter un titre </a:t>
            </a:r>
          </a:p>
        </p:txBody>
      </p:sp>
      <p:sp>
        <p:nvSpPr>
          <p:cNvPr id="2" name="Espace réservé du contenu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445770" y="1711439"/>
            <a:ext cx="5090810" cy="2781388"/>
          </a:xfrm>
        </p:spPr>
        <p:txBody>
          <a:bodyPr lIns="0" tIns="228600" rIns="0" bIns="0" rtlCol="0">
            <a:normAutofit/>
          </a:bodyPr>
          <a:lstStyle>
            <a:lvl1pPr marL="212598" indent="-212598">
              <a:lnSpc>
                <a:spcPct val="80000"/>
              </a:lnSpc>
              <a:spcBef>
                <a:spcPts val="1650"/>
              </a:spcBef>
              <a:buFont typeface="Arial" panose="020B0604020202020204" pitchFamily="34" charset="0"/>
              <a:buChar char="•"/>
              <a:defRPr lang="fr-FR" sz="1800" b="1" i="0" kern="1200" dirty="0">
                <a:solidFill>
                  <a:schemeClr val="tx2">
                    <a:lumMod val="75000"/>
                  </a:schemeClr>
                </a:solidFill>
                <a:latin typeface="+mn-lt"/>
                <a:ea typeface="+mn-ea"/>
                <a:cs typeface="+mn-cs"/>
              </a:defRPr>
            </a:lvl1pPr>
            <a:lvl2pPr indent="-212598">
              <a:spcBef>
                <a:spcPts val="450"/>
              </a:spcBef>
              <a:defRPr lang="fr-FR" sz="1500"/>
            </a:lvl2pPr>
            <a:lvl3pPr indent="-212598">
              <a:spcBef>
                <a:spcPts val="1350"/>
              </a:spcBef>
              <a:defRPr lang="fr-FR" sz="1500"/>
            </a:lvl3pPr>
            <a:lvl4pPr indent="-212598">
              <a:spcBef>
                <a:spcPts val="1350"/>
              </a:spcBef>
              <a:defRPr lang="fr-FR" sz="1500"/>
            </a:lvl4pPr>
            <a:lvl5pPr indent="-212598">
              <a:spcBef>
                <a:spcPts val="1350"/>
              </a:spcBef>
              <a:defRPr lang="fr-FR" sz="15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3" name="Espace réservé du numéro de diapositive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42" name="Espace réservé de la date 41">
            <a:extLst>
              <a:ext uri="{FF2B5EF4-FFF2-40B4-BE49-F238E27FC236}">
                <a16:creationId xmlns:a16="http://schemas.microsoft.com/office/drawing/2014/main" id="{29CE2856-DB8F-5603-C085-74C70560FAC8}"/>
              </a:ext>
            </a:extLst>
          </p:cNvPr>
          <p:cNvSpPr>
            <a:spLocks noGrp="1"/>
          </p:cNvSpPr>
          <p:nvPr>
            <p:ph type="dt" sz="half" idx="25"/>
          </p:nvPr>
        </p:nvSpPr>
        <p:spPr/>
        <p:txBody>
          <a:bodyPr rtlCol="0"/>
          <a:lstStyle>
            <a:defPPr>
              <a:defRPr lang="fr-FR"/>
            </a:defPPr>
          </a:lstStyle>
          <a:p>
            <a:pPr rtl="0"/>
            <a:endParaRPr lang="fr-FR" dirty="0">
              <a:latin typeface="+mn-lt"/>
            </a:endParaRPr>
          </a:p>
        </p:txBody>
      </p:sp>
      <p:cxnSp>
        <p:nvCxnSpPr>
          <p:cNvPr id="4" name="Connecteur droit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445770" y="1611630"/>
            <a:ext cx="1597914"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4732428" y="308609"/>
            <a:ext cx="4114800" cy="2468880"/>
          </a:xfrm>
          <a:prstGeom prst="rect">
            <a:avLst/>
          </a:prstGeom>
        </p:spPr>
        <p:txBody>
          <a:bodyPr lIns="0" tIns="0" rIns="0" bIns="0" rtlCol="0" anchor="b">
            <a:noAutofit/>
          </a:bodyPr>
          <a:lstStyle>
            <a:lvl1pPr algn="l">
              <a:lnSpc>
                <a:spcPct val="80000"/>
              </a:lnSpc>
              <a:defRPr lang="fr-FR" sz="4500" b="1" i="0" spc="75" baseline="0">
                <a:solidFill>
                  <a:schemeClr val="bg1"/>
                </a:solidFill>
                <a:latin typeface="+mj-lt"/>
              </a:defRPr>
            </a:lvl1pPr>
          </a:lstStyle>
          <a:p>
            <a:pPr rtl="0"/>
            <a:r>
              <a:rPr lang="fr-FR"/>
              <a:t>Cliquez pour ajouter un titre </a:t>
            </a:r>
          </a:p>
        </p:txBody>
      </p:sp>
      <p:grpSp>
        <p:nvGrpSpPr>
          <p:cNvPr id="9" name="Groupe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569064"/>
            <a:ext cx="4574436" cy="4574436"/>
            <a:chOff x="0" y="12289"/>
            <a:chExt cx="3550" cy="3551"/>
          </a:xfrm>
        </p:grpSpPr>
        <p:sp>
          <p:nvSpPr>
            <p:cNvPr id="10" name="Forme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1" name="Forme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sp>
          <p:nvSpPr>
            <p:cNvPr id="12" name="Forme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sz="1350" dirty="0"/>
            </a:p>
          </p:txBody>
        </p:sp>
      </p:grpSp>
      <p:cxnSp>
        <p:nvCxnSpPr>
          <p:cNvPr id="13" name="Connecteur droit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4732020" y="2962656"/>
            <a:ext cx="1600200" cy="2994"/>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8229600" cy="3178800"/>
          </a:xfrm>
        </p:spPr>
        <p:txBody>
          <a:bodyPr/>
          <a:lstStyle>
            <a:lvl1pPr marL="0" indent="0">
              <a:defRPr sz="2200"/>
            </a:lvl1pPr>
            <a:lvl2pPr marL="0" indent="0">
              <a:defRPr/>
            </a:lvl2pPr>
            <a:lvl3pPr marL="0" indent="0">
              <a:defRPr/>
            </a:lvl3pPr>
            <a:lvl4pPr marL="268288" indent="-268288">
              <a:buClr>
                <a:srgbClr val="DFE47F"/>
              </a:buClr>
              <a:tabLst/>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Tree>
    <p:extLst>
      <p:ext uri="{BB962C8B-B14F-4D97-AF65-F5344CB8AC3E}">
        <p14:creationId xmlns:p14="http://schemas.microsoft.com/office/powerpoint/2010/main" val="40371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8229600" cy="3178800"/>
          </a:xfrm>
        </p:spPr>
        <p:txBody>
          <a:bodyPr/>
          <a:lstStyle>
            <a:lvl1pPr marL="0" indent="0">
              <a:defRPr sz="2200"/>
            </a:lvl1pPr>
            <a:lvl2pPr marL="0" indent="0">
              <a:defRPr/>
            </a:lvl2pPr>
            <a:lvl3pPr marL="0" indent="0">
              <a:defRPr/>
            </a:lvl3pPr>
            <a:lvl4pPr marL="268288" indent="-268288">
              <a:buClr>
                <a:srgbClr val="DFE47F"/>
              </a:buClr>
              <a:tabLst/>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0" y="866490"/>
            <a:ext cx="9144000" cy="115151"/>
          </a:xfrm>
          <a:prstGeom prst="rect">
            <a:avLst/>
          </a:prstGeom>
        </p:spPr>
      </p:pic>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361667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8216900" cy="393954"/>
          </a:xfrm>
        </p:spPr>
        <p:txBody>
          <a:bodyPr>
            <a:spAutoFit/>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8229600" cy="3178800"/>
          </a:xfrm>
        </p:spPr>
        <p:txBody>
          <a:bodyPr/>
          <a:lstStyle>
            <a:lvl1pPr marL="0" indent="0">
              <a:defRPr sz="2200"/>
            </a:lvl1pPr>
            <a:lvl2pPr marL="0" indent="0">
              <a:defRPr/>
            </a:lvl2pPr>
            <a:lvl3pPr marL="0" indent="0">
              <a:defRPr/>
            </a:lvl3pPr>
            <a:lvl4pPr marL="268288" indent="-268288">
              <a:buClr>
                <a:srgbClr val="DFE47F"/>
              </a:buClr>
              <a:tabLst/>
              <a:defRPr/>
            </a:lvl4pPr>
            <a:lvl5pPr marL="0" indent="0">
              <a:defRPr/>
            </a:lvl5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7" name="Footer Placeholder 4"/>
          <p:cNvSpPr>
            <a:spLocks noGrp="1"/>
          </p:cNvSpPr>
          <p:nvPr>
            <p:ph type="ftr" sz="quarter" idx="13"/>
          </p:nvPr>
        </p:nvSpPr>
        <p:spPr>
          <a:xfrm>
            <a:off x="5111750" y="246063"/>
            <a:ext cx="3575050" cy="123825"/>
          </a:xfrm>
          <a:prstGeom prst="rect">
            <a:avLst/>
          </a:prstGeom>
        </p:spPr>
        <p:txBody>
          <a:bodyPr/>
          <a:lstStyle>
            <a:lvl1pPr>
              <a:defRPr/>
            </a:lvl1pPr>
          </a:lstStyle>
          <a:p>
            <a:endParaRPr lang="fr-FR" altLang="fr-FR" noProof="0" dirty="0"/>
          </a:p>
        </p:txBody>
      </p:sp>
      <p:sp>
        <p:nvSpPr>
          <p:cNvPr id="13"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66" y="883988"/>
            <a:ext cx="3402105" cy="118274"/>
          </a:xfrm>
          <a:prstGeom prst="rect">
            <a:avLst/>
          </a:prstGeom>
        </p:spPr>
      </p:pic>
    </p:spTree>
    <p:extLst>
      <p:ext uri="{BB962C8B-B14F-4D97-AF65-F5344CB8AC3E}">
        <p14:creationId xmlns:p14="http://schemas.microsoft.com/office/powerpoint/2010/main" val="18984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3960000" cy="3178800"/>
          </a:xfrm>
        </p:spPr>
        <p:txBody>
          <a:bodyPr/>
          <a:lstStyle>
            <a:lvl1pPr marL="0" indent="0">
              <a:defRPr/>
            </a:lvl1pPr>
            <a:lvl2pPr>
              <a:defRPr cap="all" baseline="0"/>
            </a:lvl2pPr>
            <a:lvl4pPr marL="268288" indent="-268288">
              <a:buClr>
                <a:srgbClr val="DFE47F"/>
              </a:buClr>
              <a:tabLst/>
              <a:defRPr/>
            </a:lvl4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
        <p:nvSpPr>
          <p:cNvPr id="15"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27790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3960000" cy="3178800"/>
          </a:xfrm>
        </p:spPr>
        <p:txBody>
          <a:bodyPr/>
          <a:lstStyle>
            <a:lvl1pPr marL="0" indent="0">
              <a:defRPr/>
            </a:lvl1pPr>
            <a:lvl2pPr>
              <a:defRPr cap="all" baseline="0"/>
            </a:lvl2pPr>
            <a:lvl4pPr marL="268288" indent="-268288">
              <a:buClr>
                <a:srgbClr val="DFE47F"/>
              </a:buClr>
              <a:tabLst/>
              <a:defRPr/>
            </a:lvl4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66" y="883988"/>
            <a:ext cx="3402105" cy="118274"/>
          </a:xfrm>
          <a:prstGeom prst="rect">
            <a:avLst/>
          </a:prstGeom>
        </p:spPr>
      </p:pic>
      <p:sp>
        <p:nvSpPr>
          <p:cNvPr id="15"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295179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5309450" cy="403828"/>
          </a:xfrm>
        </p:spPr>
        <p:txBody>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5309450" cy="3178800"/>
          </a:xfrm>
        </p:spPr>
        <p:txBody>
          <a:bodyPr/>
          <a:lstStyle>
            <a:lvl1pPr marL="0" indent="0">
              <a:defRPr/>
            </a:lvl1pPr>
            <a:lvl4pPr marL="268288" indent="-268288">
              <a:buClr>
                <a:srgbClr val="DFE47F"/>
              </a:buClr>
              <a:defRPr/>
            </a:lvl4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00" y="883987"/>
            <a:ext cx="3342071" cy="127143"/>
          </a:xfrm>
          <a:prstGeom prst="rect">
            <a:avLst/>
          </a:prstGeom>
        </p:spPr>
      </p:pic>
      <p:sp>
        <p:nvSpPr>
          <p:cNvPr id="15"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58967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5309450" cy="403828"/>
          </a:xfrm>
        </p:spPr>
        <p:txBody>
          <a:bodyPr/>
          <a:lstStyle/>
          <a:p>
            <a:r>
              <a:rPr lang="fr-FR" altLang="fr-FR" noProof="0" dirty="0"/>
              <a:t>Titre de la slide</a:t>
            </a:r>
            <a:endParaRPr lang="fr-FR" noProof="0" dirty="0"/>
          </a:p>
        </p:txBody>
      </p:sp>
      <p:sp>
        <p:nvSpPr>
          <p:cNvPr id="3" name="Content Placeholder 2"/>
          <p:cNvSpPr>
            <a:spLocks noGrp="1"/>
          </p:cNvSpPr>
          <p:nvPr>
            <p:ph idx="1" hasCustomPrompt="1"/>
          </p:nvPr>
        </p:nvSpPr>
        <p:spPr>
          <a:xfrm>
            <a:off x="450000" y="1314000"/>
            <a:ext cx="5309450" cy="3178800"/>
          </a:xfrm>
        </p:spPr>
        <p:txBody>
          <a:bodyPr/>
          <a:lstStyle>
            <a:lvl1pPr marL="0" indent="0">
              <a:defRPr/>
            </a:lvl1pPr>
            <a:lvl4pPr marL="268288" indent="-268288">
              <a:buClr>
                <a:srgbClr val="DFE47F"/>
              </a:buClr>
              <a:defRPr/>
            </a:lvl4p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5111750" y="246063"/>
            <a:ext cx="3575050" cy="123825"/>
          </a:xfrm>
          <a:prstGeom prst="rect">
            <a:avLst/>
          </a:prstGeom>
        </p:spPr>
        <p:txBody>
          <a:bodyPr/>
          <a:lstStyle>
            <a:lvl1pPr>
              <a:defRPr/>
            </a:lvl1pPr>
          </a:lstStyle>
          <a:p>
            <a:endParaRPr lang="fr-FR" altLang="fr-FR" noProof="0"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66" y="883988"/>
            <a:ext cx="3402105" cy="118274"/>
          </a:xfrm>
          <a:prstGeom prst="rect">
            <a:avLst/>
          </a:prstGeom>
        </p:spPr>
      </p:pic>
      <p:sp>
        <p:nvSpPr>
          <p:cNvPr id="15"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25231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49263" y="450000"/>
            <a:ext cx="821690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FR" altLang="fr-FR" noProof="0" dirty="0"/>
              <a:t>Titre de la slide</a:t>
            </a:r>
          </a:p>
        </p:txBody>
      </p:sp>
      <p:sp>
        <p:nvSpPr>
          <p:cNvPr id="1029" name="Text Placeholder 2"/>
          <p:cNvSpPr>
            <a:spLocks noGrp="1"/>
          </p:cNvSpPr>
          <p:nvPr>
            <p:ph type="body" idx="1"/>
          </p:nvPr>
        </p:nvSpPr>
        <p:spPr bwMode="auto">
          <a:xfrm>
            <a:off x="449263" y="1314000"/>
            <a:ext cx="8229599" cy="31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noProof="0" dirty="0"/>
              <a:t>Titre du paragraphe</a:t>
            </a:r>
          </a:p>
          <a:p>
            <a:pPr lvl="1"/>
            <a:r>
              <a:rPr lang="fr-FR" altLang="fr-FR" noProof="0" dirty="0"/>
              <a:t>Sous-titre du paragraphe</a:t>
            </a:r>
          </a:p>
          <a:p>
            <a:pPr lvl="2"/>
            <a:r>
              <a:rPr lang="fr-FR" altLang="fr-FR" noProof="0" dirty="0"/>
              <a:t>Texte courant du paragraphe</a:t>
            </a:r>
          </a:p>
          <a:p>
            <a:pPr lvl="3"/>
            <a:r>
              <a:rPr lang="fr-FR" altLang="fr-FR" noProof="0" dirty="0"/>
              <a:t>Liste dans le paragraphe</a:t>
            </a:r>
          </a:p>
        </p:txBody>
      </p:sp>
      <p:sp>
        <p:nvSpPr>
          <p:cNvPr id="9" name="Footer Placeholder 4"/>
          <p:cNvSpPr>
            <a:spLocks noGrp="1"/>
          </p:cNvSpPr>
          <p:nvPr>
            <p:ph type="ftr" sz="quarter" idx="3"/>
          </p:nvPr>
        </p:nvSpPr>
        <p:spPr>
          <a:xfrm>
            <a:off x="5111750" y="246063"/>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006897"/>
                </a:solidFill>
                <a:latin typeface="Arial" panose="020B0604020202020204" pitchFamily="34" charset="0"/>
                <a:cs typeface="Arial" panose="020B0604020202020204" pitchFamily="34" charset="0"/>
              </a:defRPr>
            </a:lvl1pPr>
          </a:lstStyle>
          <a:p>
            <a:endParaRPr lang="fr-FR" altLang="fr-FR" dirty="0"/>
          </a:p>
        </p:txBody>
      </p:sp>
      <p:pic>
        <p:nvPicPr>
          <p:cNvPr id="2" name="Image 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92132" y="4369831"/>
            <a:ext cx="1851868" cy="773669"/>
          </a:xfrm>
          <a:prstGeom prst="rect">
            <a:avLst/>
          </a:prstGeom>
        </p:spPr>
      </p:pic>
      <p:sp>
        <p:nvSpPr>
          <p:cNvPr id="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cSld>
  <p:clrMap bg1="lt1" tx1="dk1" bg2="lt2" tx2="dk2" accent1="accent1" accent2="accent2" accent3="accent3" accent4="accent4" accent5="accent5" accent6="accent6" hlink="hlink" folHlink="folHlink"/>
  <p:sldLayoutIdLst>
    <p:sldLayoutId id="2147493723" r:id="rId1"/>
    <p:sldLayoutId id="2147493692" r:id="rId2"/>
    <p:sldLayoutId id="2147493721" r:id="rId3"/>
    <p:sldLayoutId id="2147493712" r:id="rId4"/>
    <p:sldLayoutId id="2147493722" r:id="rId5"/>
    <p:sldLayoutId id="2147493693" r:id="rId6"/>
    <p:sldLayoutId id="2147493713" r:id="rId7"/>
    <p:sldLayoutId id="2147493694" r:id="rId8"/>
    <p:sldLayoutId id="2147493714" r:id="rId9"/>
    <p:sldLayoutId id="2147493707" r:id="rId10"/>
    <p:sldLayoutId id="2147493715" r:id="rId11"/>
    <p:sldLayoutId id="2147493708" r:id="rId12"/>
    <p:sldLayoutId id="2147493716" r:id="rId13"/>
    <p:sldLayoutId id="2147493709" r:id="rId14"/>
    <p:sldLayoutId id="2147493717" r:id="rId15"/>
    <p:sldLayoutId id="2147493696" r:id="rId16"/>
    <p:sldLayoutId id="2147493724" r:id="rId17"/>
  </p:sldLayoutIdLst>
  <p:hf hdr="0" ftr="0" dt="0"/>
  <p:txStyles>
    <p:titleStyle>
      <a:lvl1pPr algn="l" defTabSz="457200" rtl="0" eaLnBrk="0" fontAlgn="base" hangingPunct="0">
        <a:lnSpc>
          <a:spcPct val="80000"/>
        </a:lnSpc>
        <a:spcBef>
          <a:spcPct val="0"/>
        </a:spcBef>
        <a:spcAft>
          <a:spcPct val="0"/>
        </a:spcAft>
        <a:defRPr sz="3200" b="1" kern="1200">
          <a:solidFill>
            <a:srgbClr val="006897"/>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 y="0"/>
            <a:ext cx="9142941" cy="5143500"/>
          </a:xfrm>
          <a:prstGeom prst="rect">
            <a:avLst/>
          </a:prstGeom>
        </p:spPr>
      </p:pic>
      <p:sp>
        <p:nvSpPr>
          <p:cNvPr id="1028" name="Title Placeholder 1"/>
          <p:cNvSpPr>
            <a:spLocks noGrp="1"/>
          </p:cNvSpPr>
          <p:nvPr>
            <p:ph type="title"/>
          </p:nvPr>
        </p:nvSpPr>
        <p:spPr bwMode="auto">
          <a:xfrm>
            <a:off x="449263" y="450000"/>
            <a:ext cx="821690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FR" altLang="fr-FR" noProof="0" dirty="0"/>
              <a:t>Ordre du jour</a:t>
            </a:r>
          </a:p>
        </p:txBody>
      </p:sp>
      <p:sp>
        <p:nvSpPr>
          <p:cNvPr id="1029" name="Text Placeholder 2"/>
          <p:cNvSpPr>
            <a:spLocks noGrp="1"/>
          </p:cNvSpPr>
          <p:nvPr>
            <p:ph type="body" idx="1"/>
          </p:nvPr>
        </p:nvSpPr>
        <p:spPr bwMode="auto">
          <a:xfrm>
            <a:off x="2192400" y="1044000"/>
            <a:ext cx="6480000" cy="34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noProof="0" dirty="0"/>
              <a:t>00h00 - 00h00</a:t>
            </a:r>
          </a:p>
          <a:p>
            <a:pPr lvl="1"/>
            <a:r>
              <a:rPr lang="fr-FR" altLang="fr-FR" noProof="0" dirty="0"/>
              <a:t>Titre</a:t>
            </a:r>
          </a:p>
          <a:p>
            <a:pPr lvl="2"/>
            <a:r>
              <a:rPr lang="fr-FR" altLang="fr-FR" noProof="0" dirty="0"/>
              <a:t>Sujet</a:t>
            </a:r>
          </a:p>
        </p:txBody>
      </p:sp>
      <p:sp>
        <p:nvSpPr>
          <p:cNvPr id="9" name="Footer Placeholder 4"/>
          <p:cNvSpPr>
            <a:spLocks noGrp="1"/>
          </p:cNvSpPr>
          <p:nvPr>
            <p:ph type="ftr" sz="quarter" idx="3"/>
          </p:nvPr>
        </p:nvSpPr>
        <p:spPr>
          <a:xfrm>
            <a:off x="5111750" y="246063"/>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00577B"/>
                </a:solidFill>
                <a:latin typeface="Arial" panose="020B0604020202020204" pitchFamily="34" charset="0"/>
                <a:cs typeface="Arial" panose="020B0604020202020204" pitchFamily="34" charset="0"/>
              </a:defRPr>
            </a:lvl1pPr>
          </a:lstStyle>
          <a:p>
            <a:endParaRPr lang="en-US" altLang="fr-FR" dirty="0"/>
          </a:p>
        </p:txBody>
      </p:sp>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764" y="841784"/>
            <a:ext cx="3342071" cy="127143"/>
          </a:xfrm>
          <a:prstGeom prst="rect">
            <a:avLst/>
          </a:prstGeom>
        </p:spPr>
      </p:pic>
      <p:pic>
        <p:nvPicPr>
          <p:cNvPr id="18" name="Imag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92132" y="4369831"/>
            <a:ext cx="1851868" cy="773669"/>
          </a:xfrm>
          <a:prstGeom prst="rect">
            <a:avLst/>
          </a:prstGeom>
        </p:spPr>
      </p:pic>
      <p:sp>
        <p:nvSpPr>
          <p:cNvPr id="19"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4109328519"/>
      </p:ext>
    </p:extLst>
  </p:cSld>
  <p:clrMap bg1="lt1" tx1="dk1" bg2="lt2" tx2="dk2" accent1="accent1" accent2="accent2" accent3="accent3" accent4="accent4" accent5="accent5" accent6="accent6" hlink="hlink" folHlink="folHlink"/>
  <p:sldLayoutIdLst>
    <p:sldLayoutId id="2147493706" r:id="rId1"/>
  </p:sldLayoutIdLst>
  <p:hf hdr="0" ftr="0" dt="0"/>
  <p:txStyles>
    <p:titleStyle>
      <a:lvl1pPr algn="l" defTabSz="457200" rtl="0" eaLnBrk="0" fontAlgn="base" hangingPunct="0">
        <a:lnSpc>
          <a:spcPct val="80000"/>
        </a:lnSpc>
        <a:spcBef>
          <a:spcPct val="0"/>
        </a:spcBef>
        <a:spcAft>
          <a:spcPct val="0"/>
        </a:spcAft>
        <a:defRPr sz="3200" b="1" kern="1200">
          <a:solidFill>
            <a:srgbClr val="00577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p:titleStyle>
    <p:bodyStyle>
      <a:lvl1pPr marL="0" indent="0" algn="l" defTabSz="457200" rtl="0" eaLnBrk="0" fontAlgn="base" hangingPunct="0">
        <a:spcBef>
          <a:spcPts val="1500"/>
        </a:spcBef>
        <a:spcAft>
          <a:spcPct val="0"/>
        </a:spcAft>
        <a:buFont typeface="Arial" pitchFamily="34" charset="0"/>
        <a:defRPr sz="1200" b="0" kern="1200" baseline="0">
          <a:solidFill>
            <a:srgbClr val="B9C400"/>
          </a:solidFill>
          <a:latin typeface="Arial" panose="020B0604020202020204" pitchFamily="34" charset="0"/>
          <a:ea typeface="MS PGothic" pitchFamily="34" charset="-128"/>
          <a:cs typeface="Arial" panose="020B0604020202020204" pitchFamily="34" charset="0"/>
        </a:defRPr>
      </a:lvl1pPr>
      <a:lvl2pPr marL="0" marR="0" indent="0" algn="l" defTabSz="457200" rtl="0" eaLnBrk="0" fontAlgn="base" latinLnBrk="0" hangingPunct="0">
        <a:lnSpc>
          <a:spcPct val="80000"/>
        </a:lnSpc>
        <a:spcBef>
          <a:spcPts val="300"/>
        </a:spcBef>
        <a:spcAft>
          <a:spcPct val="0"/>
        </a:spcAft>
        <a:buClrTx/>
        <a:buSzTx/>
        <a:buFont typeface="Arial" pitchFamily="34" charset="0"/>
        <a:buNone/>
        <a:tabLst/>
        <a:defRPr sz="1800" b="1" kern="1200" cap="none" baseline="0">
          <a:solidFill>
            <a:srgbClr val="1385B7"/>
          </a:solidFill>
          <a:latin typeface="Arial" panose="020B0604020202020204" pitchFamily="34" charset="0"/>
          <a:ea typeface="MS PGothic" pitchFamily="34" charset="-128"/>
          <a:cs typeface="Arial" panose="020B0604020202020204" pitchFamily="34" charset="0"/>
        </a:defRPr>
      </a:lvl2pPr>
      <a:lvl3pPr marL="0" marR="0" indent="0" algn="l" defTabSz="457200" rtl="0" eaLnBrk="0" fontAlgn="base" latinLnBrk="0" hangingPunct="0">
        <a:lnSpc>
          <a:spcPct val="80000"/>
        </a:lnSpc>
        <a:spcBef>
          <a:spcPts val="300"/>
        </a:spcBef>
        <a:spcAft>
          <a:spcPct val="0"/>
        </a:spcAft>
        <a:buClrTx/>
        <a:buSzTx/>
        <a:buFont typeface="Arial" pitchFamily="34" charset="0"/>
        <a:buNone/>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180975" indent="-180975" algn="l" defTabSz="457200" rtl="0" eaLnBrk="0" fontAlgn="base" hangingPunct="0">
        <a:spcBef>
          <a:spcPts val="600"/>
        </a:spcBef>
        <a:spcAft>
          <a:spcPct val="0"/>
        </a:spcAft>
        <a:buClr>
          <a:srgbClr val="482683"/>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 y="0"/>
            <a:ext cx="9142941" cy="5143500"/>
          </a:xfrm>
          <a:prstGeom prst="rect">
            <a:avLst/>
          </a:prstGeom>
        </p:spPr>
      </p:pic>
      <p:sp>
        <p:nvSpPr>
          <p:cNvPr id="1028" name="Title Placeholder 1"/>
          <p:cNvSpPr>
            <a:spLocks noGrp="1"/>
          </p:cNvSpPr>
          <p:nvPr>
            <p:ph type="title"/>
          </p:nvPr>
        </p:nvSpPr>
        <p:spPr bwMode="auto">
          <a:xfrm>
            <a:off x="449263" y="450000"/>
            <a:ext cx="821690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FR" altLang="fr-FR" noProof="0" dirty="0"/>
              <a:t>Ordre du jour</a:t>
            </a:r>
          </a:p>
        </p:txBody>
      </p:sp>
      <p:sp>
        <p:nvSpPr>
          <p:cNvPr id="1029" name="Text Placeholder 2"/>
          <p:cNvSpPr>
            <a:spLocks noGrp="1"/>
          </p:cNvSpPr>
          <p:nvPr>
            <p:ph type="body" idx="1"/>
          </p:nvPr>
        </p:nvSpPr>
        <p:spPr bwMode="auto">
          <a:xfrm>
            <a:off x="2192400" y="1044000"/>
            <a:ext cx="6480000" cy="34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noProof="0" dirty="0"/>
              <a:t>00h00 - 00h00</a:t>
            </a:r>
          </a:p>
          <a:p>
            <a:pPr lvl="1"/>
            <a:r>
              <a:rPr lang="fr-FR" altLang="fr-FR" noProof="0" dirty="0"/>
              <a:t>Titre</a:t>
            </a:r>
          </a:p>
          <a:p>
            <a:pPr lvl="2"/>
            <a:r>
              <a:rPr lang="fr-FR" altLang="fr-FR" noProof="0" dirty="0"/>
              <a:t>Sujet</a:t>
            </a:r>
          </a:p>
        </p:txBody>
      </p:sp>
      <p:sp>
        <p:nvSpPr>
          <p:cNvPr id="9" name="Footer Placeholder 4"/>
          <p:cNvSpPr>
            <a:spLocks noGrp="1"/>
          </p:cNvSpPr>
          <p:nvPr>
            <p:ph type="ftr" sz="quarter" idx="3"/>
          </p:nvPr>
        </p:nvSpPr>
        <p:spPr>
          <a:xfrm>
            <a:off x="5111750" y="246063"/>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00577B"/>
                </a:solidFill>
                <a:latin typeface="Arial" panose="020B0604020202020204" pitchFamily="34" charset="0"/>
                <a:cs typeface="Arial" panose="020B0604020202020204" pitchFamily="34" charset="0"/>
              </a:defRPr>
            </a:lvl1pPr>
          </a:lstStyle>
          <a:p>
            <a:endParaRPr lang="en-US" altLang="fr-FR" dirty="0"/>
          </a:p>
        </p:txBody>
      </p:sp>
      <p:pic>
        <p:nvPicPr>
          <p:cNvPr id="12" name="Imag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6518" y="857092"/>
            <a:ext cx="3402105" cy="118274"/>
          </a:xfrm>
          <a:prstGeom prst="rect">
            <a:avLst/>
          </a:prstGeom>
        </p:spPr>
      </p:pic>
      <p:pic>
        <p:nvPicPr>
          <p:cNvPr id="25" name="Imag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92132" y="4369831"/>
            <a:ext cx="1851868" cy="773669"/>
          </a:xfrm>
          <a:prstGeom prst="rect">
            <a:avLst/>
          </a:prstGeom>
        </p:spPr>
      </p:pic>
      <p:sp>
        <p:nvSpPr>
          <p:cNvPr id="26"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extLst>
      <p:ext uri="{BB962C8B-B14F-4D97-AF65-F5344CB8AC3E}">
        <p14:creationId xmlns:p14="http://schemas.microsoft.com/office/powerpoint/2010/main" val="634287702"/>
      </p:ext>
    </p:extLst>
  </p:cSld>
  <p:clrMap bg1="lt1" tx1="dk1" bg2="lt2" tx2="dk2" accent1="accent1" accent2="accent2" accent3="accent3" accent4="accent4" accent5="accent5" accent6="accent6" hlink="hlink" folHlink="folHlink"/>
  <p:sldLayoutIdLst>
    <p:sldLayoutId id="2147493719" r:id="rId1"/>
  </p:sldLayoutIdLst>
  <p:hf hdr="0" ftr="0" dt="0"/>
  <p:txStyles>
    <p:titleStyle>
      <a:lvl1pPr algn="l" defTabSz="457200" rtl="0" eaLnBrk="0" fontAlgn="base" hangingPunct="0">
        <a:lnSpc>
          <a:spcPct val="80000"/>
        </a:lnSpc>
        <a:spcBef>
          <a:spcPct val="0"/>
        </a:spcBef>
        <a:spcAft>
          <a:spcPct val="0"/>
        </a:spcAft>
        <a:defRPr sz="3200" b="1" kern="1200">
          <a:solidFill>
            <a:srgbClr val="00577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p:titleStyle>
    <p:bodyStyle>
      <a:lvl1pPr marL="0" indent="0" algn="l" defTabSz="457200" rtl="0" eaLnBrk="0" fontAlgn="base" hangingPunct="0">
        <a:spcBef>
          <a:spcPts val="1500"/>
        </a:spcBef>
        <a:spcAft>
          <a:spcPct val="0"/>
        </a:spcAft>
        <a:buFont typeface="Arial" pitchFamily="34" charset="0"/>
        <a:defRPr sz="1200" b="0" kern="1200" baseline="0">
          <a:solidFill>
            <a:srgbClr val="B9C400"/>
          </a:solidFill>
          <a:latin typeface="Arial" panose="020B0604020202020204" pitchFamily="34" charset="0"/>
          <a:ea typeface="MS PGothic" pitchFamily="34" charset="-128"/>
          <a:cs typeface="Arial" panose="020B0604020202020204" pitchFamily="34" charset="0"/>
        </a:defRPr>
      </a:lvl1pPr>
      <a:lvl2pPr marL="0" marR="0" indent="0" algn="l" defTabSz="457200" rtl="0" eaLnBrk="0" fontAlgn="base" latinLnBrk="0" hangingPunct="0">
        <a:lnSpc>
          <a:spcPct val="80000"/>
        </a:lnSpc>
        <a:spcBef>
          <a:spcPts val="300"/>
        </a:spcBef>
        <a:spcAft>
          <a:spcPct val="0"/>
        </a:spcAft>
        <a:buClrTx/>
        <a:buSzTx/>
        <a:buFont typeface="Arial" pitchFamily="34" charset="0"/>
        <a:buNone/>
        <a:tabLst/>
        <a:defRPr sz="1800" b="1" kern="1200" cap="none" baseline="0">
          <a:solidFill>
            <a:srgbClr val="1385B7"/>
          </a:solidFill>
          <a:latin typeface="Arial" panose="020B0604020202020204" pitchFamily="34" charset="0"/>
          <a:ea typeface="MS PGothic" pitchFamily="34" charset="-128"/>
          <a:cs typeface="Arial" panose="020B0604020202020204" pitchFamily="34" charset="0"/>
        </a:defRPr>
      </a:lvl2pPr>
      <a:lvl3pPr marL="0" marR="0" indent="0" algn="l" defTabSz="457200" rtl="0" eaLnBrk="0" fontAlgn="base" latinLnBrk="0" hangingPunct="0">
        <a:lnSpc>
          <a:spcPct val="80000"/>
        </a:lnSpc>
        <a:spcBef>
          <a:spcPts val="300"/>
        </a:spcBef>
        <a:spcAft>
          <a:spcPct val="0"/>
        </a:spcAft>
        <a:buClrTx/>
        <a:buSzTx/>
        <a:buFont typeface="Arial" pitchFamily="34" charset="0"/>
        <a:buNone/>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180975" indent="-180975" algn="l" defTabSz="457200" rtl="0" eaLnBrk="0" fontAlgn="base" hangingPunct="0">
        <a:spcBef>
          <a:spcPts val="600"/>
        </a:spcBef>
        <a:spcAft>
          <a:spcPct val="0"/>
        </a:spcAft>
        <a:buClr>
          <a:srgbClr val="482683"/>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9" y="0"/>
            <a:ext cx="9142941" cy="5143500"/>
          </a:xfrm>
          <a:prstGeom prst="rect">
            <a:avLst/>
          </a:prstGeom>
        </p:spPr>
      </p:pic>
      <p:sp>
        <p:nvSpPr>
          <p:cNvPr id="8196" name="Espace réservé du texte 2"/>
          <p:cNvSpPr>
            <a:spLocks noGrp="1"/>
          </p:cNvSpPr>
          <p:nvPr>
            <p:ph type="body" idx="1"/>
          </p:nvPr>
        </p:nvSpPr>
        <p:spPr bwMode="auto">
          <a:xfrm>
            <a:off x="1331913" y="2016850"/>
            <a:ext cx="7354887" cy="13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noProof="0" dirty="0"/>
              <a:t>Cliquez pour modifier le style des sous-titres du masque</a:t>
            </a:r>
          </a:p>
        </p:txBody>
      </p:sp>
      <p:sp>
        <p:nvSpPr>
          <p:cNvPr id="10" name="Footer Placeholder 4"/>
          <p:cNvSpPr>
            <a:spLocks noGrp="1"/>
          </p:cNvSpPr>
          <p:nvPr>
            <p:ph type="ftr" sz="quarter" idx="3"/>
          </p:nvPr>
        </p:nvSpPr>
        <p:spPr>
          <a:xfrm>
            <a:off x="5111750" y="246063"/>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004F70"/>
                </a:solidFill>
                <a:latin typeface="Arial" panose="020B0604020202020204" pitchFamily="34" charset="0"/>
                <a:cs typeface="Arial" panose="020B0604020202020204" pitchFamily="34" charset="0"/>
              </a:defRPr>
            </a:lvl1pPr>
          </a:lstStyle>
          <a:p>
            <a:endParaRPr lang="fr-FR" altLang="fr-FR" noProof="0" dirty="0"/>
          </a:p>
        </p:txBody>
      </p:sp>
      <p:sp>
        <p:nvSpPr>
          <p:cNvPr id="8195" name="Espace réservé du titre 1"/>
          <p:cNvSpPr>
            <a:spLocks noGrp="1"/>
          </p:cNvSpPr>
          <p:nvPr>
            <p:ph type="title"/>
          </p:nvPr>
        </p:nvSpPr>
        <p:spPr bwMode="auto">
          <a:xfrm>
            <a:off x="1331913" y="1639050"/>
            <a:ext cx="7354887"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fr-FR" altLang="fr-FR" noProof="0" dirty="0"/>
              <a:t>Cliquez et modifiez le titre</a:t>
            </a:r>
          </a:p>
        </p:txBody>
      </p:sp>
      <p:pic>
        <p:nvPicPr>
          <p:cNvPr id="17" name="Imag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92132" y="4369831"/>
            <a:ext cx="1851868" cy="773669"/>
          </a:xfrm>
          <a:prstGeom prst="rect">
            <a:avLst/>
          </a:prstGeom>
        </p:spPr>
      </p:pic>
      <p:sp>
        <p:nvSpPr>
          <p:cNvPr id="18" name="Slide Number Placeholder 5"/>
          <p:cNvSpPr>
            <a:spLocks noGrp="1"/>
          </p:cNvSpPr>
          <p:nvPr>
            <p:ph type="sldNum" sz="quarter" idx="4"/>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latin typeface="Arial" panose="020B0604020202020204" pitchFamily="34" charset="0"/>
                <a:cs typeface="Arial" panose="020B0604020202020204" pitchFamily="34" charset="0"/>
              </a:defRPr>
            </a:lvl1pPr>
          </a:lstStyle>
          <a:p>
            <a:fld id="{0197657B-8F99-43FF-9C46-7675354BEEB6}" type="slidenum">
              <a:rPr lang="en-US" altLang="fr-FR" smtClean="0"/>
              <a:pPr/>
              <a:t>‹N°›</a:t>
            </a:fld>
            <a:endParaRPr lang="en-US" altLang="fr-FR" dirty="0"/>
          </a:p>
        </p:txBody>
      </p:sp>
    </p:spTree>
  </p:cSld>
  <p:clrMap bg1="lt1" tx1="dk1" bg2="lt2" tx2="dk2" accent1="accent1" accent2="accent2" accent3="accent3" accent4="accent4" accent5="accent5" accent6="accent6" hlink="hlink" folHlink="folHlink"/>
  <p:sldLayoutIdLst>
    <p:sldLayoutId id="2147493697" r:id="rId1"/>
    <p:sldLayoutId id="2147493698" r:id="rId2"/>
    <p:sldLayoutId id="2147493699" r:id="rId3"/>
    <p:sldLayoutId id="2147493720" r:id="rId4"/>
  </p:sldLayoutIdLst>
  <p:hf hdr="0" ftr="0" dt="0"/>
  <p:txStyles>
    <p:titleStyle>
      <a:lvl1pPr algn="l" defTabSz="457200" rtl="0" eaLnBrk="0" fontAlgn="base" hangingPunct="0">
        <a:spcBef>
          <a:spcPct val="0"/>
        </a:spcBef>
        <a:spcAft>
          <a:spcPct val="0"/>
        </a:spcAft>
        <a:defRPr sz="1400" b="0" kern="1200">
          <a:solidFill>
            <a:srgbClr val="1385B7"/>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2pPr>
      <a:lvl3pPr algn="l" defTabSz="457200"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3pPr>
      <a:lvl4pPr algn="l" defTabSz="457200"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4pPr>
      <a:lvl5pPr algn="l" defTabSz="457200"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5pPr>
      <a:lvl6pPr marL="457200" algn="l" defTabSz="457200" rtl="0" fontAlgn="base">
        <a:spcBef>
          <a:spcPct val="0"/>
        </a:spcBef>
        <a:spcAft>
          <a:spcPct val="0"/>
        </a:spcAft>
        <a:defRPr sz="1400" b="1">
          <a:solidFill>
            <a:srgbClr val="17CBD0"/>
          </a:solidFill>
          <a:latin typeface="Calibri" charset="0"/>
          <a:ea typeface="ＭＳ Ｐゴシック" charset="0"/>
          <a:cs typeface="ＭＳ Ｐゴシック" charset="0"/>
        </a:defRPr>
      </a:lvl6pPr>
      <a:lvl7pPr marL="914400" algn="l" defTabSz="457200" rtl="0" fontAlgn="base">
        <a:spcBef>
          <a:spcPct val="0"/>
        </a:spcBef>
        <a:spcAft>
          <a:spcPct val="0"/>
        </a:spcAft>
        <a:defRPr sz="1400" b="1">
          <a:solidFill>
            <a:srgbClr val="17CBD0"/>
          </a:solidFill>
          <a:latin typeface="Calibri" charset="0"/>
          <a:ea typeface="ＭＳ Ｐゴシック" charset="0"/>
          <a:cs typeface="ＭＳ Ｐゴシック" charset="0"/>
        </a:defRPr>
      </a:lvl7pPr>
      <a:lvl8pPr marL="1371600" algn="l" defTabSz="457200" rtl="0" fontAlgn="base">
        <a:spcBef>
          <a:spcPct val="0"/>
        </a:spcBef>
        <a:spcAft>
          <a:spcPct val="0"/>
        </a:spcAft>
        <a:defRPr sz="1400" b="1">
          <a:solidFill>
            <a:srgbClr val="17CBD0"/>
          </a:solidFill>
          <a:latin typeface="Calibri" charset="0"/>
          <a:ea typeface="ＭＳ Ｐゴシック" charset="0"/>
          <a:cs typeface="ＭＳ Ｐゴシック" charset="0"/>
        </a:defRPr>
      </a:lvl8pPr>
      <a:lvl9pPr marL="1828800" algn="l" defTabSz="457200" rtl="0" fontAlgn="base">
        <a:spcBef>
          <a:spcPct val="0"/>
        </a:spcBef>
        <a:spcAft>
          <a:spcPct val="0"/>
        </a:spcAft>
        <a:defRPr sz="1400" b="1">
          <a:solidFill>
            <a:srgbClr val="17CBD0"/>
          </a:solidFill>
          <a:latin typeface="Calibri" charset="0"/>
          <a:ea typeface="ＭＳ Ｐゴシック" charset="0"/>
          <a:cs typeface="ＭＳ Ｐゴシック" charset="0"/>
        </a:defRPr>
      </a:lvl9pPr>
    </p:titleStyle>
    <p:bodyStyle>
      <a:lvl1pPr marL="0" indent="0" algn="l" defTabSz="457200" rtl="0" eaLnBrk="0" fontAlgn="base" hangingPunct="0">
        <a:lnSpc>
          <a:spcPct val="90000"/>
        </a:lnSpc>
        <a:spcBef>
          <a:spcPct val="20000"/>
        </a:spcBef>
        <a:spcAft>
          <a:spcPct val="0"/>
        </a:spcAft>
        <a:buFont typeface="Arial" pitchFamily="34" charset="0"/>
        <a:defRPr sz="2800" b="1" kern="1200">
          <a:solidFill>
            <a:srgbClr val="00577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EED84C6-50E6-6C43-8031-AFF6268E0C06}"/>
              </a:ext>
            </a:extLst>
          </p:cNvPr>
          <p:cNvSpPr>
            <a:spLocks noGrp="1"/>
          </p:cNvSpPr>
          <p:nvPr>
            <p:ph type="body" idx="1"/>
          </p:nvPr>
        </p:nvSpPr>
        <p:spPr>
          <a:xfrm>
            <a:off x="445770" y="1369219"/>
            <a:ext cx="7786688" cy="3263504"/>
          </a:xfrm>
          <a:prstGeom prst="rect">
            <a:avLst/>
          </a:prstGeom>
        </p:spPr>
        <p:txBody>
          <a:bodyPr vert="horz" lIns="91440" tIns="45720" rIns="91440" bIns="45720" rtlCol="0">
            <a:normAutofit/>
          </a:bodyPr>
          <a:lstStyle>
            <a:defPPr>
              <a:defRPr lang="fr-FR"/>
            </a:defPPr>
          </a:lstStyle>
          <a:p>
            <a:pPr lvl="0" rtl="0"/>
            <a:r>
              <a:rPr lang="fr-FR"/>
              <a:t>Modifiez les styles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2" name="Espace réservé du titre 11">
            <a:extLst>
              <a:ext uri="{FF2B5EF4-FFF2-40B4-BE49-F238E27FC236}">
                <a16:creationId xmlns:a16="http://schemas.microsoft.com/office/drawing/2014/main" id="{D41FC0AE-253D-D242-9C88-017078F8A23A}"/>
              </a:ext>
            </a:extLst>
          </p:cNvPr>
          <p:cNvSpPr>
            <a:spLocks noGrp="1"/>
          </p:cNvSpPr>
          <p:nvPr>
            <p:ph type="title"/>
          </p:nvPr>
        </p:nvSpPr>
        <p:spPr>
          <a:xfrm>
            <a:off x="445770" y="273844"/>
            <a:ext cx="7800975" cy="994172"/>
          </a:xfrm>
          <a:prstGeom prst="rect">
            <a:avLst/>
          </a:prstGeom>
        </p:spPr>
        <p:txBody>
          <a:bodyPr vert="horz" lIns="91440" tIns="45720" rIns="91440" bIns="45720" rtlCol="0" anchor="ctr">
            <a:normAutofit/>
          </a:bodyPr>
          <a:lstStyle>
            <a:defPPr>
              <a:defRPr lang="fr-FR"/>
            </a:defPPr>
          </a:lstStyle>
          <a:p>
            <a:pPr rtl="0"/>
            <a:r>
              <a:rPr lang="fr-FR"/>
              <a:t>Modifiez le style du titre</a:t>
            </a:r>
          </a:p>
        </p:txBody>
      </p:sp>
      <p:sp>
        <p:nvSpPr>
          <p:cNvPr id="30" name="Espace réservé de la date 3">
            <a:extLst>
              <a:ext uri="{FF2B5EF4-FFF2-40B4-BE49-F238E27FC236}">
                <a16:creationId xmlns:a16="http://schemas.microsoft.com/office/drawing/2014/main" id="{EF47083A-6D76-4B4D-87CA-E08E212F781D}"/>
              </a:ext>
            </a:extLst>
          </p:cNvPr>
          <p:cNvSpPr>
            <a:spLocks noGrp="1"/>
          </p:cNvSpPr>
          <p:nvPr>
            <p:ph type="dt" sz="half" idx="2"/>
          </p:nvPr>
        </p:nvSpPr>
        <p:spPr>
          <a:xfrm>
            <a:off x="850236" y="4749166"/>
            <a:ext cx="984885" cy="185738"/>
          </a:xfrm>
          <a:prstGeom prst="rect">
            <a:avLst/>
          </a:prstGeom>
        </p:spPr>
        <p:txBody>
          <a:bodyPr vert="horz" lIns="0" tIns="0" rIns="0" bIns="0" rtlCol="0" anchor="t" anchorCtr="0"/>
          <a:lstStyle>
            <a:lvl1pPr algn="l">
              <a:defRPr lang="fr-FR" sz="825" b="0" i="0">
                <a:solidFill>
                  <a:schemeClr val="bg1"/>
                </a:solidFill>
                <a:latin typeface="+mn-lt"/>
              </a:defRPr>
            </a:lvl1pPr>
          </a:lstStyle>
          <a:p>
            <a:pPr rtl="0"/>
            <a:endParaRPr lang="fr-FR" dirty="0">
              <a:latin typeface="+mn-lt"/>
            </a:endParaRPr>
          </a:p>
        </p:txBody>
      </p:sp>
      <p:sp>
        <p:nvSpPr>
          <p:cNvPr id="32" name="Espace réservé du numéro de diapositive 5">
            <a:extLst>
              <a:ext uri="{FF2B5EF4-FFF2-40B4-BE49-F238E27FC236}">
                <a16:creationId xmlns:a16="http://schemas.microsoft.com/office/drawing/2014/main" id="{C8ADA0DF-3751-9A48-8A21-59F01C782D7C}"/>
              </a:ext>
            </a:extLst>
          </p:cNvPr>
          <p:cNvSpPr>
            <a:spLocks noGrp="1"/>
          </p:cNvSpPr>
          <p:nvPr>
            <p:ph type="sldNum" sz="quarter" idx="4"/>
          </p:nvPr>
        </p:nvSpPr>
        <p:spPr>
          <a:xfrm>
            <a:off x="445770" y="4749166"/>
            <a:ext cx="392430" cy="185738"/>
          </a:xfrm>
          <a:prstGeom prst="rect">
            <a:avLst/>
          </a:prstGeom>
        </p:spPr>
        <p:txBody>
          <a:bodyPr vert="horz" lIns="0" tIns="0" rIns="0" bIns="0" rtlCol="0" anchor="t" anchorCtr="0"/>
          <a:lstStyle>
            <a:lvl1pPr algn="l">
              <a:defRPr lang="fr-FR" sz="825" b="1" i="0">
                <a:solidFill>
                  <a:schemeClr val="bg1"/>
                </a:solidFill>
                <a:latin typeface="+mn-lt"/>
              </a:defRPr>
            </a:lvl1pPr>
          </a:lstStyle>
          <a:p>
            <a:pPr rtl="0"/>
            <a:fld id="{294A09A9-5501-47C1-A89A-A340965A2BE2}" type="slidenum">
              <a:rPr lang="fr-FR" smtClean="0"/>
              <a:pPr/>
              <a:t>‹N°›</a:t>
            </a:fld>
            <a:endParaRPr lang="fr-FR"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01" r:id="rId1"/>
    <p:sldLayoutId id="2147483698" r:id="rId2"/>
    <p:sldLayoutId id="2147483711" r:id="rId3"/>
  </p:sldLayoutIdLst>
  <p:hf sldNum="0" hdr="0" ftr="0" dt="0"/>
  <p:txStyles>
    <p:titleStyle>
      <a:lvl1pPr algn="l" defTabSz="914400" rtl="0" eaLnBrk="1" latinLnBrk="0" hangingPunct="1">
        <a:lnSpc>
          <a:spcPct val="80000"/>
        </a:lnSpc>
        <a:spcBef>
          <a:spcPct val="0"/>
        </a:spcBef>
        <a:buNone/>
        <a:defRPr lang="fr-FR" sz="4400" b="1" i="0" kern="1200" spc="100" baseline="0">
          <a:solidFill>
            <a:schemeClr val="bg1"/>
          </a:solidFill>
          <a:latin typeface="+mj-lt"/>
          <a:ea typeface="+mj-ea"/>
          <a:cs typeface="+mj-cs"/>
        </a:defRPr>
      </a:lvl1pPr>
      <a:lvl2pPr eaLnBrk="1" hangingPunct="1">
        <a:defRPr lang="fr-FR">
          <a:solidFill>
            <a:schemeClr val="tx2"/>
          </a:solidFill>
        </a:defRPr>
      </a:lvl2pPr>
      <a:lvl3pPr eaLnBrk="1" hangingPunct="1">
        <a:defRPr lang="fr-FR">
          <a:solidFill>
            <a:schemeClr val="tx2"/>
          </a:solidFill>
        </a:defRPr>
      </a:lvl3pPr>
      <a:lvl4pPr eaLnBrk="1" hangingPunct="1">
        <a:defRPr lang="fr-FR">
          <a:solidFill>
            <a:schemeClr val="tx2"/>
          </a:solidFill>
        </a:defRPr>
      </a:lvl4pPr>
      <a:lvl5pPr eaLnBrk="1" hangingPunct="1">
        <a:defRPr lang="fr-FR">
          <a:solidFill>
            <a:schemeClr val="tx2"/>
          </a:solidFill>
        </a:defRPr>
      </a:lvl5pPr>
      <a:lvl6pPr eaLnBrk="1" hangingPunct="1">
        <a:defRPr lang="fr-FR">
          <a:solidFill>
            <a:schemeClr val="tx2"/>
          </a:solidFill>
        </a:defRPr>
      </a:lvl6pPr>
      <a:lvl7pPr eaLnBrk="1" hangingPunct="1">
        <a:defRPr lang="fr-FR">
          <a:solidFill>
            <a:schemeClr val="tx2"/>
          </a:solidFill>
        </a:defRPr>
      </a:lvl7pPr>
      <a:lvl8pPr eaLnBrk="1" hangingPunct="1">
        <a:defRPr lang="fr-FR">
          <a:solidFill>
            <a:schemeClr val="tx2"/>
          </a:solidFill>
        </a:defRPr>
      </a:lvl8pPr>
      <a:lvl9pPr eaLnBrk="1" hangingPunct="1">
        <a:defRPr lang="fr-F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lang="fr-F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lang="fr-F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lang="fr-F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lang="fr-F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lang="fr-F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A4A3A4"/>
          </p15:clr>
        </p15:guide>
        <p15:guide id="2" pos="2880" userDrawn="1">
          <p15:clr>
            <a:srgbClr val="A4A3A4"/>
          </p15:clr>
        </p15:guide>
        <p15:guide id="3" pos="180" userDrawn="1">
          <p15:clr>
            <a:srgbClr val="547EBF"/>
          </p15:clr>
        </p15:guide>
        <p15:guide id="4" orient="horz" pos="180" userDrawn="1">
          <p15:clr>
            <a:srgbClr val="547EBF"/>
          </p15:clr>
        </p15:guide>
        <p15:guide id="5" pos="5580" userDrawn="1">
          <p15:clr>
            <a:srgbClr val="547EBF"/>
          </p15:clr>
        </p15:guide>
        <p15:guide id="6" orient="horz" pos="3060" userDrawn="1">
          <p15:clr>
            <a:srgbClr val="547EBF"/>
          </p15:clr>
        </p15:guide>
        <p15:guide id="7" pos="450" userDrawn="1">
          <p15:clr>
            <a:srgbClr val="547EBF"/>
          </p15:clr>
        </p15:guide>
        <p15:guide id="8" pos="2790" userDrawn="1">
          <p15:clr>
            <a:srgbClr val="547EBF"/>
          </p15:clr>
        </p15:guide>
        <p15:guide id="9" pos="1584" userDrawn="1">
          <p15:clr>
            <a:srgbClr val="547EBF"/>
          </p15:clr>
        </p15:guide>
        <p15:guide id="10" pos="1386" userDrawn="1">
          <p15:clr>
            <a:srgbClr val="547EBF"/>
          </p15:clr>
        </p15:guide>
        <p15:guide id="11" pos="4176" userDrawn="1">
          <p15:clr>
            <a:srgbClr val="547EBF"/>
          </p15:clr>
        </p15:guide>
        <p15:guide id="12" pos="4374" userDrawn="1">
          <p15:clr>
            <a:srgbClr val="547EBF"/>
          </p15:clr>
        </p15:guide>
        <p15:guide id="13" pos="3726" userDrawn="1">
          <p15:clr>
            <a:srgbClr val="9FCC3B"/>
          </p15:clr>
        </p15:guide>
        <p15:guide id="14" pos="3906" userDrawn="1">
          <p15:clr>
            <a:srgbClr val="9FCC3B"/>
          </p15:clr>
        </p15:guide>
        <p15:guide id="15" pos="2034" userDrawn="1">
          <p15:clr>
            <a:srgbClr val="9FCC3B"/>
          </p15:clr>
        </p15:guide>
        <p15:guide id="16" pos="1854" userDrawn="1">
          <p15:clr>
            <a:srgbClr val="9FCC3B"/>
          </p15:clr>
        </p15:guide>
        <p15:guide id="17" pos="29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3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image" Target="../media/image11.jp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53.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11.jp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60.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5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hyperlink" Target="https://www.legifrance.gouv.fr/jorf/id/JORFTEXT000045614702" TargetMode="External"/><Relationship Id="rId4" Type="http://schemas.openxmlformats.org/officeDocument/2006/relationships/hyperlink" Target="https://www.legifrance.gouv.fr/loda/id/JORFTEXT00002477215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jpg"/><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33.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61.png"/><Relationship Id="rId10" Type="http://schemas.openxmlformats.org/officeDocument/2006/relationships/image" Target="../media/image11.jpg"/><Relationship Id="rId4" Type="http://schemas.openxmlformats.org/officeDocument/2006/relationships/image" Target="../media/image78.png"/><Relationship Id="rId9" Type="http://schemas.openxmlformats.org/officeDocument/2006/relationships/image" Target="../media/image82.emf"/></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eb.microsoftstream.com/video/58c1fb18-57da-413d-bfb8-053568131297" TargetMode="Externa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1.jp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mailto:bruno.paulin@mnt.fr"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legifrance.gouv.fr/jorf/id/JORFTEXT000043149132/"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hyperlink" Target="https://www.legifrance.gouv.fr/jorf/id/JORFTEXT000045614702"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hyperlink" Target="mailto:Assistante.sociale@cdg55.f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s://www.legifrance.gouv.fr/jorf/id/JORFTEXT000045614702" TargetMode="External"/><Relationship Id="rId4" Type="http://schemas.openxmlformats.org/officeDocument/2006/relationships/hyperlink" Target="https://www.legifrance.gouv.fr/loda/id/JORFTEXT00002477215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1D9D6-2977-ABCD-FDF8-51AFA5064E54}"/>
              </a:ext>
            </a:extLst>
          </p:cNvPr>
          <p:cNvSpPr>
            <a:spLocks noGrp="1"/>
          </p:cNvSpPr>
          <p:nvPr>
            <p:ph type="ctrTitle"/>
          </p:nvPr>
        </p:nvSpPr>
        <p:spPr>
          <a:xfrm>
            <a:off x="4572000" y="1296229"/>
            <a:ext cx="4329554" cy="1389923"/>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dirty="0"/>
              <a:t>CONVENTION DE PARTICIPATION </a:t>
            </a:r>
          </a:p>
        </p:txBody>
      </p:sp>
      <p:pic>
        <p:nvPicPr>
          <p:cNvPr id="5" name="Image 4" descr="Une image contenant texte, Graphique, Police, logo&#10;&#10;Le contenu généré par l’IA peut être incorrect.">
            <a:extLst>
              <a:ext uri="{FF2B5EF4-FFF2-40B4-BE49-F238E27FC236}">
                <a16:creationId xmlns:a16="http://schemas.microsoft.com/office/drawing/2014/main" id="{DDCC59DB-8DD2-12CF-7AFC-0F315F1E8F09}"/>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7640152" y="56345"/>
            <a:ext cx="1380088" cy="1380088"/>
          </a:xfrm>
          <a:prstGeom prst="rect">
            <a:avLst/>
          </a:prstGeom>
        </p:spPr>
      </p:pic>
      <p:sp>
        <p:nvSpPr>
          <p:cNvPr id="8" name="ZoneTexte 7">
            <a:extLst>
              <a:ext uri="{FF2B5EF4-FFF2-40B4-BE49-F238E27FC236}">
                <a16:creationId xmlns:a16="http://schemas.microsoft.com/office/drawing/2014/main" id="{FA31A99C-0BD8-1230-1EA9-F812E3472129}"/>
              </a:ext>
            </a:extLst>
          </p:cNvPr>
          <p:cNvSpPr txBox="1"/>
          <p:nvPr/>
        </p:nvSpPr>
        <p:spPr>
          <a:xfrm>
            <a:off x="7768488" y="4889584"/>
            <a:ext cx="1437369" cy="276999"/>
          </a:xfrm>
          <a:prstGeom prst="rect">
            <a:avLst/>
          </a:prstGeom>
          <a:noFill/>
        </p:spPr>
        <p:txBody>
          <a:bodyPr wrap="square">
            <a:sp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lgn="ctr">
              <a:buNone/>
            </a:pPr>
            <a:r>
              <a:rPr lang="fr-FR" sz="1200" dirty="0">
                <a:solidFill>
                  <a:schemeClr val="bg1"/>
                </a:solidFill>
              </a:rPr>
              <a:t>Octobre 2025</a:t>
            </a:r>
            <a:endParaRPr lang="fr-FR" sz="1050" dirty="0">
              <a:solidFill>
                <a:schemeClr val="bg1"/>
              </a:solidFill>
            </a:endParaRPr>
          </a:p>
        </p:txBody>
      </p:sp>
      <p:pic>
        <p:nvPicPr>
          <p:cNvPr id="9" name="Image 8" descr="Une image contenant texte, Graphique, Police, conception&#10;&#10;Le contenu généré par l’IA peut être incorrect.">
            <a:extLst>
              <a:ext uri="{FF2B5EF4-FFF2-40B4-BE49-F238E27FC236}">
                <a16:creationId xmlns:a16="http://schemas.microsoft.com/office/drawing/2014/main" id="{C1B6B4A1-FDAE-CE9A-93D4-38446CBFD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164" y="3927411"/>
            <a:ext cx="1116070" cy="1128024"/>
          </a:xfrm>
          <a:prstGeom prst="rect">
            <a:avLst/>
          </a:prstGeom>
          <a:ln w="28575">
            <a:noFill/>
          </a:ln>
        </p:spPr>
      </p:pic>
      <p:sp>
        <p:nvSpPr>
          <p:cNvPr id="4" name="Titre 1">
            <a:extLst>
              <a:ext uri="{FF2B5EF4-FFF2-40B4-BE49-F238E27FC236}">
                <a16:creationId xmlns:a16="http://schemas.microsoft.com/office/drawing/2014/main" id="{C1A8AA91-CDC2-4DAA-57D0-3E461CCEC042}"/>
              </a:ext>
            </a:extLst>
          </p:cNvPr>
          <p:cNvSpPr txBox="1">
            <a:spLocks/>
          </p:cNvSpPr>
          <p:nvPr/>
        </p:nvSpPr>
        <p:spPr>
          <a:xfrm>
            <a:off x="4660727" y="821215"/>
            <a:ext cx="5772738" cy="1853231"/>
          </a:xfrm>
          <a:prstGeom prst="rect">
            <a:avLst/>
          </a:prstGeom>
        </p:spPr>
        <p:txBody>
          <a:bodyPr vert="horz" lIns="0" tIns="0" rIns="0" bIns="0" rtlCol="0" anchor="b">
            <a:noAutofit/>
          </a:bodyPr>
          <a:lstStyle>
            <a:defPPr>
              <a:defRPr lang="fr-FR"/>
            </a:defPPr>
            <a:lvl1pPr algn="l" defTabSz="914400" rtl="0" eaLnBrk="1" latinLnBrk="0" hangingPunct="1">
              <a:lnSpc>
                <a:spcPct val="80000"/>
              </a:lnSpc>
              <a:spcBef>
                <a:spcPct val="0"/>
              </a:spcBef>
              <a:buNone/>
              <a:defRPr lang="fr-FR" sz="4500" b="1" i="0" kern="1200" spc="75" baseline="0">
                <a:solidFill>
                  <a:schemeClr val="bg1"/>
                </a:solidFill>
                <a:latin typeface="+mj-lt"/>
                <a:ea typeface="+mj-ea"/>
                <a:cs typeface="+mj-cs"/>
              </a:defRPr>
            </a:lvl1pPr>
            <a:lvl2pPr eaLnBrk="1" hangingPunct="1">
              <a:defRPr lang="fr-FR">
                <a:solidFill>
                  <a:schemeClr val="tx2"/>
                </a:solidFill>
              </a:defRPr>
            </a:lvl2pPr>
            <a:lvl3pPr eaLnBrk="1" hangingPunct="1">
              <a:defRPr lang="fr-FR">
                <a:solidFill>
                  <a:schemeClr val="tx2"/>
                </a:solidFill>
              </a:defRPr>
            </a:lvl3pPr>
            <a:lvl4pPr eaLnBrk="1" hangingPunct="1">
              <a:defRPr lang="fr-FR">
                <a:solidFill>
                  <a:schemeClr val="tx2"/>
                </a:solidFill>
              </a:defRPr>
            </a:lvl4pPr>
            <a:lvl5pPr eaLnBrk="1" hangingPunct="1">
              <a:defRPr lang="fr-FR">
                <a:solidFill>
                  <a:schemeClr val="tx2"/>
                </a:solidFill>
              </a:defRPr>
            </a:lvl5pPr>
            <a:lvl6pPr eaLnBrk="1" hangingPunct="1">
              <a:defRPr lang="fr-FR">
                <a:solidFill>
                  <a:schemeClr val="tx2"/>
                </a:solidFill>
              </a:defRPr>
            </a:lvl6pPr>
            <a:lvl7pPr eaLnBrk="1" hangingPunct="1">
              <a:defRPr lang="fr-FR">
                <a:solidFill>
                  <a:schemeClr val="tx2"/>
                </a:solidFill>
              </a:defRPr>
            </a:lvl7pPr>
            <a:lvl8pPr eaLnBrk="1" hangingPunct="1">
              <a:defRPr lang="fr-FR">
                <a:solidFill>
                  <a:schemeClr val="tx2"/>
                </a:solidFill>
              </a:defRPr>
            </a:lvl8pPr>
            <a:lvl9pPr eaLnBrk="1" hangingPunct="1">
              <a:defRPr lang="fr-FR">
                <a:solidFill>
                  <a:schemeClr val="tx2"/>
                </a:solidFill>
              </a:defRPr>
            </a:lvl9pPr>
          </a:lstStyle>
          <a:p>
            <a:pPr fontAlgn="auto">
              <a:spcAft>
                <a:spcPts val="0"/>
              </a:spcAft>
            </a:pPr>
            <a:r>
              <a:rPr lang="fr-FR" dirty="0"/>
              <a:t>CONVENTION DE PARTICIPATION </a:t>
            </a:r>
          </a:p>
        </p:txBody>
      </p:sp>
      <p:sp>
        <p:nvSpPr>
          <p:cNvPr id="6" name="Titre 1">
            <a:extLst>
              <a:ext uri="{FF2B5EF4-FFF2-40B4-BE49-F238E27FC236}">
                <a16:creationId xmlns:a16="http://schemas.microsoft.com/office/drawing/2014/main" id="{2C3FF56E-C601-C335-AB3F-4F971C4EF05A}"/>
              </a:ext>
            </a:extLst>
          </p:cNvPr>
          <p:cNvSpPr txBox="1">
            <a:spLocks/>
          </p:cNvSpPr>
          <p:nvPr/>
        </p:nvSpPr>
        <p:spPr>
          <a:xfrm>
            <a:off x="4660727" y="3269626"/>
            <a:ext cx="5486400" cy="688989"/>
          </a:xfrm>
          <a:prstGeom prst="rect">
            <a:avLst/>
          </a:prstGeom>
        </p:spPr>
        <p:txBody>
          <a:bodyPr vert="horz" lIns="0" tIns="0" rIns="0" bIns="0" rtlCol="0" anchor="b">
            <a:noAutofit/>
          </a:bodyPr>
          <a:lstStyle>
            <a:defPPr>
              <a:defRPr lang="fr-FR"/>
            </a:defPPr>
            <a:lvl1pPr algn="l" defTabSz="914400" rtl="0" eaLnBrk="1" latinLnBrk="0" hangingPunct="1">
              <a:lnSpc>
                <a:spcPct val="80000"/>
              </a:lnSpc>
              <a:spcBef>
                <a:spcPct val="0"/>
              </a:spcBef>
              <a:buNone/>
              <a:defRPr lang="fr-FR" sz="6000" b="1" i="0" kern="1200" spc="100" baseline="0">
                <a:solidFill>
                  <a:schemeClr val="bg1"/>
                </a:solidFill>
                <a:latin typeface="+mj-lt"/>
                <a:ea typeface="+mj-ea"/>
                <a:cs typeface="+mj-cs"/>
              </a:defRPr>
            </a:lvl1pPr>
            <a:lvl2pPr eaLnBrk="1" hangingPunct="1">
              <a:defRPr lang="fr-FR">
                <a:solidFill>
                  <a:schemeClr val="tx2"/>
                </a:solidFill>
              </a:defRPr>
            </a:lvl2pPr>
            <a:lvl3pPr eaLnBrk="1" hangingPunct="1">
              <a:defRPr lang="fr-FR">
                <a:solidFill>
                  <a:schemeClr val="tx2"/>
                </a:solidFill>
              </a:defRPr>
            </a:lvl3pPr>
            <a:lvl4pPr eaLnBrk="1" hangingPunct="1">
              <a:defRPr lang="fr-FR">
                <a:solidFill>
                  <a:schemeClr val="tx2"/>
                </a:solidFill>
              </a:defRPr>
            </a:lvl4pPr>
            <a:lvl5pPr eaLnBrk="1" hangingPunct="1">
              <a:defRPr lang="fr-FR">
                <a:solidFill>
                  <a:schemeClr val="tx2"/>
                </a:solidFill>
              </a:defRPr>
            </a:lvl5pPr>
            <a:lvl6pPr eaLnBrk="1" hangingPunct="1">
              <a:defRPr lang="fr-FR">
                <a:solidFill>
                  <a:schemeClr val="tx2"/>
                </a:solidFill>
              </a:defRPr>
            </a:lvl6pPr>
            <a:lvl7pPr eaLnBrk="1" hangingPunct="1">
              <a:defRPr lang="fr-FR">
                <a:solidFill>
                  <a:schemeClr val="tx2"/>
                </a:solidFill>
              </a:defRPr>
            </a:lvl7pPr>
            <a:lvl8pPr eaLnBrk="1" hangingPunct="1">
              <a:defRPr lang="fr-FR">
                <a:solidFill>
                  <a:schemeClr val="tx2"/>
                </a:solidFill>
              </a:defRPr>
            </a:lvl8pPr>
            <a:lvl9pPr eaLnBrk="1" hangingPunct="1">
              <a:defRPr lang="fr-FR">
                <a:solidFill>
                  <a:schemeClr val="tx2"/>
                </a:solidFill>
              </a:defRPr>
            </a:lvl9pPr>
          </a:lstStyle>
          <a:p>
            <a:r>
              <a:rPr lang="fr-FR" dirty="0">
                <a:solidFill>
                  <a:schemeClr val="tx2"/>
                </a:solidFill>
              </a:rPr>
              <a:t>PSC - Santé</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246" y="451556"/>
            <a:ext cx="8877861" cy="295466"/>
          </a:xfrm>
        </p:spPr>
        <p:txBody>
          <a:bodyPr/>
          <a:lstStyle/>
          <a:p>
            <a:r>
              <a:rPr lang="fr-FR" sz="2400" dirty="0"/>
              <a:t>La création du plus grand groupe mutualiste français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10</a:t>
            </a:fld>
            <a:endParaRPr lang="en-US" altLang="fr-FR" dirty="0"/>
          </a:p>
        </p:txBody>
      </p:sp>
      <p:sp>
        <p:nvSpPr>
          <p:cNvPr id="9" name="ZoneTexte 8"/>
          <p:cNvSpPr txBox="1"/>
          <p:nvPr/>
        </p:nvSpPr>
        <p:spPr>
          <a:xfrm>
            <a:off x="11877675" y="6642556"/>
            <a:ext cx="314325" cy="215444"/>
          </a:xfrm>
          <a:prstGeom prst="rect">
            <a:avLst/>
          </a:prstGeom>
          <a:noFill/>
        </p:spPr>
        <p:txBody>
          <a:bodyPr wrap="square" rtlCol="0">
            <a:spAutoFit/>
          </a:bodyPr>
          <a:lstStyle/>
          <a:p>
            <a:fld id="{C0CEDD0A-56EF-4E64-8762-A5E2E940C863}" type="slidenum">
              <a:rPr lang="fr-FR" sz="800" smtClean="0">
                <a:latin typeface="Arial" panose="020B0604020202020204" pitchFamily="34" charset="0"/>
                <a:cs typeface="Arial" panose="020B0604020202020204" pitchFamily="34" charset="0"/>
              </a:rPr>
              <a:t>10</a:t>
            </a:fld>
            <a:endParaRPr lang="fr-FR" sz="800" dirty="0">
              <a:latin typeface="Arial" panose="020B0604020202020204" pitchFamily="34" charset="0"/>
              <a:cs typeface="Arial" panose="020B0604020202020204" pitchFamily="34" charset="0"/>
            </a:endParaRPr>
          </a:p>
        </p:txBody>
      </p:sp>
      <p:pic>
        <p:nvPicPr>
          <p:cNvPr id="1026" name="Picture 2" descr="https://www.groupe-vyv.fr/wp-content/uploads/2021/06/Schema_Groupe-VYV.jpg">
            <a:extLst>
              <a:ext uri="{FF2B5EF4-FFF2-40B4-BE49-F238E27FC236}">
                <a16:creationId xmlns:a16="http://schemas.microsoft.com/office/drawing/2014/main" id="{297D0CF4-5C61-4D98-9EBF-756F2B6A2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3" t="4538" r="11420"/>
          <a:stretch/>
        </p:blipFill>
        <p:spPr bwMode="auto">
          <a:xfrm>
            <a:off x="116147" y="1109272"/>
            <a:ext cx="4601028" cy="31445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1FC41BC9-4492-468F-A2DC-9DF57C1B864B}"/>
              </a:ext>
            </a:extLst>
          </p:cNvPr>
          <p:cNvPicPr>
            <a:picLocks noChangeAspect="1"/>
          </p:cNvPicPr>
          <p:nvPr/>
        </p:nvPicPr>
        <p:blipFill>
          <a:blip r:embed="rId4"/>
          <a:stretch>
            <a:fillRect/>
          </a:stretch>
        </p:blipFill>
        <p:spPr>
          <a:xfrm>
            <a:off x="4719977" y="1046370"/>
            <a:ext cx="3991429" cy="1138052"/>
          </a:xfrm>
          <a:prstGeom prst="rect">
            <a:avLst/>
          </a:prstGeom>
        </p:spPr>
      </p:pic>
      <p:pic>
        <p:nvPicPr>
          <p:cNvPr id="7" name="Image 6">
            <a:extLst>
              <a:ext uri="{FF2B5EF4-FFF2-40B4-BE49-F238E27FC236}">
                <a16:creationId xmlns:a16="http://schemas.microsoft.com/office/drawing/2014/main" id="{2E1F6DE4-44A1-4E46-9AF0-556C504AEC19}"/>
              </a:ext>
            </a:extLst>
          </p:cNvPr>
          <p:cNvPicPr>
            <a:picLocks noChangeAspect="1"/>
          </p:cNvPicPr>
          <p:nvPr/>
        </p:nvPicPr>
        <p:blipFill>
          <a:blip r:embed="rId5"/>
          <a:stretch>
            <a:fillRect/>
          </a:stretch>
        </p:blipFill>
        <p:spPr>
          <a:xfrm>
            <a:off x="4717175" y="2432332"/>
            <a:ext cx="3994231" cy="1032522"/>
          </a:xfrm>
          <a:prstGeom prst="rect">
            <a:avLst/>
          </a:prstGeom>
        </p:spPr>
      </p:pic>
      <p:pic>
        <p:nvPicPr>
          <p:cNvPr id="5" name="Image 4" descr="Une image contenant texte, Graphique, Police, logo&#10;&#10;Le contenu généré par l’IA peut être incorrect.">
            <a:extLst>
              <a:ext uri="{FF2B5EF4-FFF2-40B4-BE49-F238E27FC236}">
                <a16:creationId xmlns:a16="http://schemas.microsoft.com/office/drawing/2014/main" id="{30F79522-ED13-2E31-C649-ACBEC0CEE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9488" y="54624"/>
            <a:ext cx="743836" cy="743836"/>
          </a:xfrm>
          <a:prstGeom prst="rect">
            <a:avLst/>
          </a:prstGeom>
        </p:spPr>
      </p:pic>
    </p:spTree>
    <p:extLst>
      <p:ext uri="{BB962C8B-B14F-4D97-AF65-F5344CB8AC3E}">
        <p14:creationId xmlns:p14="http://schemas.microsoft.com/office/powerpoint/2010/main" val="978464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MNT, Mutuelle Nationale Territoriale</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11</a:t>
            </a:fld>
            <a:endParaRPr lang="en-US" altLang="fr-FR" dirty="0"/>
          </a:p>
        </p:txBody>
      </p:sp>
      <p:grpSp>
        <p:nvGrpSpPr>
          <p:cNvPr id="10" name="Groupe 9"/>
          <p:cNvGrpSpPr/>
          <p:nvPr/>
        </p:nvGrpSpPr>
        <p:grpSpPr>
          <a:xfrm>
            <a:off x="111607" y="1205606"/>
            <a:ext cx="4370261" cy="2465233"/>
            <a:chOff x="1904329" y="902208"/>
            <a:chExt cx="4941539" cy="2844775"/>
          </a:xfrm>
        </p:grpSpPr>
        <p:sp>
          <p:nvSpPr>
            <p:cNvPr id="11" name="Titre 2"/>
            <p:cNvSpPr txBox="1">
              <a:spLocks/>
            </p:cNvSpPr>
            <p:nvPr/>
          </p:nvSpPr>
          <p:spPr bwMode="auto">
            <a:xfrm>
              <a:off x="2403734" y="902208"/>
              <a:ext cx="3767500"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00577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8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577B"/>
                  </a:solidFill>
                  <a:effectLst/>
                  <a:uLnTx/>
                  <a:uFillTx/>
                  <a:latin typeface="Arial" panose="020B0604020202020204" pitchFamily="34" charset="0"/>
                  <a:ea typeface="MS PGothic" pitchFamily="34" charset="-128"/>
                  <a:cs typeface="Arial" panose="020B0604020202020204" pitchFamily="34" charset="0"/>
                </a:rPr>
                <a:t>LES CHIFFRES CLES DE LA MNT</a:t>
              </a:r>
            </a:p>
          </p:txBody>
        </p:sp>
        <p:grpSp>
          <p:nvGrpSpPr>
            <p:cNvPr id="12" name="Groupe 11"/>
            <p:cNvGrpSpPr/>
            <p:nvPr/>
          </p:nvGrpSpPr>
          <p:grpSpPr>
            <a:xfrm>
              <a:off x="1904329" y="1313875"/>
              <a:ext cx="4941539" cy="2433108"/>
              <a:chOff x="-31151" y="1815511"/>
              <a:chExt cx="4941539" cy="2433108"/>
            </a:xfrm>
          </p:grpSpPr>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014" y="1815511"/>
                <a:ext cx="412374" cy="436325"/>
              </a:xfrm>
              <a:prstGeom prst="rect">
                <a:avLst/>
              </a:prstGeom>
            </p:spPr>
          </p:pic>
          <p:sp>
            <p:nvSpPr>
              <p:cNvPr id="15" name="Rectangle 14"/>
              <p:cNvSpPr/>
              <p:nvPr/>
            </p:nvSpPr>
            <p:spPr>
              <a:xfrm>
                <a:off x="0" y="2323594"/>
                <a:ext cx="2156460" cy="644617"/>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1 127 627</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Personnes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protégées</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460" y="1891128"/>
                <a:ext cx="450092" cy="351071"/>
              </a:xfrm>
              <a:prstGeom prst="rect">
                <a:avLst/>
              </a:prstGeom>
            </p:spPr>
          </p:pic>
          <p:sp>
            <p:nvSpPr>
              <p:cNvPr id="17" name="Rectangle 16"/>
              <p:cNvSpPr/>
              <p:nvPr/>
            </p:nvSpPr>
            <p:spPr>
              <a:xfrm>
                <a:off x="1648190" y="2318564"/>
                <a:ext cx="1374820" cy="644617"/>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482 109</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Adhérents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Santé</a:t>
                </a:r>
              </a:p>
            </p:txBody>
          </p:sp>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382" y="1836006"/>
                <a:ext cx="355802" cy="395335"/>
              </a:xfrm>
              <a:prstGeom prst="rect">
                <a:avLst/>
              </a:prstGeom>
            </p:spPr>
          </p:pic>
          <p:sp>
            <p:nvSpPr>
              <p:cNvPr id="19" name="Rectangle 18"/>
              <p:cNvSpPr/>
              <p:nvPr/>
            </p:nvSpPr>
            <p:spPr>
              <a:xfrm>
                <a:off x="2730493" y="2299819"/>
                <a:ext cx="1645709" cy="644617"/>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421 305</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Adhérents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Prévoyance</a:t>
                </a: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3817" y="3084590"/>
                <a:ext cx="429036" cy="390506"/>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877" y="3075320"/>
                <a:ext cx="757162" cy="584530"/>
              </a:xfrm>
              <a:prstGeom prst="rect">
                <a:avLst/>
              </a:prstGeom>
            </p:spPr>
          </p:pic>
          <p:sp>
            <p:nvSpPr>
              <p:cNvPr id="22" name="Rectangle 21"/>
              <p:cNvSpPr/>
              <p:nvPr/>
            </p:nvSpPr>
            <p:spPr>
              <a:xfrm>
                <a:off x="-31151" y="3604002"/>
                <a:ext cx="2156460" cy="644617"/>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94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Agences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locales</a:t>
                </a:r>
              </a:p>
            </p:txBody>
          </p:sp>
          <p:sp>
            <p:nvSpPr>
              <p:cNvPr id="23" name="Rectangle 22"/>
              <p:cNvSpPr/>
              <p:nvPr/>
            </p:nvSpPr>
            <p:spPr>
              <a:xfrm>
                <a:off x="1694925" y="3571947"/>
                <a:ext cx="1226820" cy="644617"/>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1</a:t>
                </a:r>
                <a:r>
                  <a:rPr kumimoji="0" lang="fr-FR" sz="1200" b="0" i="0" u="none" strike="noStrike" kern="0" cap="none" spc="0" normalizeH="0" baseline="30000" noProof="0" dirty="0">
                    <a:ln>
                      <a:noFill/>
                    </a:ln>
                    <a:solidFill>
                      <a:srgbClr val="00577D"/>
                    </a:solidFill>
                    <a:effectLst/>
                    <a:uLnTx/>
                    <a:uFillTx/>
                    <a:latin typeface="Arial" panose="020B0604020202020204" pitchFamily="34" charset="0"/>
                    <a:cs typeface="Arial" panose="020B0604020202020204" pitchFamily="34" charset="0"/>
                  </a:rPr>
                  <a:t>er</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Intervenant </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FPT</a:t>
                </a:r>
              </a:p>
            </p:txBody>
          </p:sp>
          <p:sp>
            <p:nvSpPr>
              <p:cNvPr id="24" name="Rectangle 23"/>
              <p:cNvSpPr/>
              <p:nvPr/>
            </p:nvSpPr>
            <p:spPr>
              <a:xfrm>
                <a:off x="2836479" y="3593115"/>
                <a:ext cx="1433740" cy="544765"/>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9 000</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Correspondants Mutualistes</a:t>
                </a:r>
              </a:p>
            </p:txBody>
          </p:sp>
        </p:grpSp>
        <p:sp>
          <p:nvSpPr>
            <p:cNvPr id="13" name="Rectangle 12"/>
            <p:cNvSpPr/>
            <p:nvPr/>
          </p:nvSpPr>
          <p:spPr>
            <a:xfrm>
              <a:off x="2423590" y="1123509"/>
              <a:ext cx="1282949" cy="68116"/>
            </a:xfrm>
            <a:prstGeom prst="rect">
              <a:avLst/>
            </a:prstGeom>
            <a:solidFill>
              <a:srgbClr val="E937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grpSp>
      <p:sp>
        <p:nvSpPr>
          <p:cNvPr id="29" name="Rectangle 28"/>
          <p:cNvSpPr/>
          <p:nvPr/>
        </p:nvSpPr>
        <p:spPr>
          <a:xfrm>
            <a:off x="6141629" y="2779625"/>
            <a:ext cx="2320050" cy="646331"/>
          </a:xfrm>
          <a:prstGeom prst="rect">
            <a:avLst/>
          </a:prstGeom>
        </p:spPr>
        <p:txBody>
          <a:bodyPr wrap="square">
            <a:spAutoFit/>
          </a:bodyPr>
          <a:lstStyle/>
          <a:p>
            <a:pPr algn="just"/>
            <a:r>
              <a:rPr lang="fr-FR" sz="1200" b="1" dirty="0">
                <a:solidFill>
                  <a:srgbClr val="B4C700"/>
                </a:solidFill>
                <a:latin typeface="Arial" panose="020B0604020202020204" pitchFamily="34" charset="0"/>
              </a:rPr>
              <a:t>Première mutuelle </a:t>
            </a:r>
            <a:r>
              <a:rPr lang="fr-FR" sz="1200" b="1" dirty="0">
                <a:solidFill>
                  <a:srgbClr val="00577D"/>
                </a:solidFill>
                <a:latin typeface="Arial" panose="020B0604020202020204" pitchFamily="34" charset="0"/>
              </a:rPr>
              <a:t>de la fonction publique territoriale en santé et en prévoyance.</a:t>
            </a:r>
            <a:endParaRPr lang="fr-FR" sz="1200" b="1" dirty="0">
              <a:solidFill>
                <a:srgbClr val="00577D"/>
              </a:solidFill>
              <a:effectLst/>
              <a:latin typeface="Arial" panose="020B0604020202020204" pitchFamily="34" charset="0"/>
            </a:endParaRPr>
          </a:p>
        </p:txBody>
      </p:sp>
      <p:pic>
        <p:nvPicPr>
          <p:cNvPr id="31" name="Image 30"/>
          <p:cNvPicPr>
            <a:picLocks noChangeAspect="1"/>
          </p:cNvPicPr>
          <p:nvPr/>
        </p:nvPicPr>
        <p:blipFill>
          <a:blip r:embed="rId8"/>
          <a:stretch>
            <a:fillRect/>
          </a:stretch>
        </p:blipFill>
        <p:spPr>
          <a:xfrm>
            <a:off x="6758550" y="1323368"/>
            <a:ext cx="939482" cy="1176173"/>
          </a:xfrm>
          <a:prstGeom prst="rect">
            <a:avLst/>
          </a:prstGeom>
        </p:spPr>
      </p:pic>
      <p:pic>
        <p:nvPicPr>
          <p:cNvPr id="32" name="Imag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3791" y="2667909"/>
            <a:ext cx="439924" cy="363416"/>
          </a:xfrm>
          <a:prstGeom prst="rect">
            <a:avLst/>
          </a:prstGeom>
        </p:spPr>
      </p:pic>
      <p:sp>
        <p:nvSpPr>
          <p:cNvPr id="25" name="ZoneTexte 24">
            <a:extLst>
              <a:ext uri="{FF2B5EF4-FFF2-40B4-BE49-F238E27FC236}">
                <a16:creationId xmlns:a16="http://schemas.microsoft.com/office/drawing/2014/main" id="{052DB9FF-05F7-4972-8D4F-1D0CB8F558C1}"/>
              </a:ext>
            </a:extLst>
          </p:cNvPr>
          <p:cNvSpPr txBox="1"/>
          <p:nvPr/>
        </p:nvSpPr>
        <p:spPr>
          <a:xfrm>
            <a:off x="360344" y="3804789"/>
            <a:ext cx="7567384" cy="1172629"/>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fr-FR" sz="1200" b="1" i="0" u="none" strike="noStrike" kern="0" cap="none" spc="0" normalizeH="0" baseline="0" noProof="0" dirty="0">
                <a:ln>
                  <a:noFill/>
                </a:ln>
                <a:solidFill>
                  <a:srgbClr val="00577B"/>
                </a:solidFill>
                <a:effectLst/>
                <a:uLnTx/>
                <a:uFillTx/>
                <a:latin typeface="Arial" panose="020B0604020202020204" pitchFamily="34" charset="0"/>
                <a:cs typeface="Arial" panose="020B0604020202020204" pitchFamily="34" charset="0"/>
              </a:rPr>
              <a:t>Une vocation territoriale : </a:t>
            </a:r>
          </a:p>
          <a:p>
            <a:pPr marL="542925" marR="0" lvl="0" indent="-276225" defTabSz="914400" eaLnBrk="1" fontAlgn="auto" latinLnBrk="0" hangingPunct="1">
              <a:lnSpc>
                <a:spcPct val="90000"/>
              </a:lnSpc>
              <a:spcBef>
                <a:spcPts val="600"/>
              </a:spcBef>
              <a:spcAft>
                <a:spcPts val="0"/>
              </a:spcAft>
              <a:buClrTx/>
              <a:buSzTx/>
              <a:buFont typeface="Wingdings" panose="05000000000000000000" pitchFamily="2" charset="2"/>
              <a:buChar char="ü"/>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Par notre engagement en faveur de la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protection sociale, de la santé et du mieux-être au travail </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des agents des services publics locaux</a:t>
            </a:r>
          </a:p>
          <a:p>
            <a:pPr marL="542925" marR="0" lvl="0" indent="-276225" defTabSz="914400" eaLnBrk="1" fontAlgn="auto" latinLnBrk="0" hangingPunct="1">
              <a:lnSpc>
                <a:spcPct val="90000"/>
              </a:lnSpc>
              <a:spcBef>
                <a:spcPts val="600"/>
              </a:spcBef>
              <a:spcAft>
                <a:spcPts val="0"/>
              </a:spcAft>
              <a:buClrTx/>
              <a:buSzTx/>
              <a:buFont typeface="Wingdings" panose="05000000000000000000" pitchFamily="2" charset="2"/>
              <a:buChar char="ü"/>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Par nos réponses :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territoriales</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mutualistes</a:t>
            </a:r>
            <a:r>
              <a:rPr kumimoji="0" lang="fr-FR" sz="1200" b="0"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 </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et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solidaires</a:t>
            </a:r>
          </a:p>
          <a:p>
            <a:pPr marL="542925" marR="0" lvl="0" indent="-276225" defTabSz="914400" eaLnBrk="1" fontAlgn="auto" latinLnBrk="0" hangingPunct="1">
              <a:lnSpc>
                <a:spcPct val="90000"/>
              </a:lnSpc>
              <a:spcBef>
                <a:spcPts val="600"/>
              </a:spcBef>
              <a:spcAft>
                <a:spcPts val="0"/>
              </a:spcAft>
              <a:buClrTx/>
              <a:buSzTx/>
              <a:buFont typeface="Wingdings" panose="05000000000000000000" pitchFamily="2" charset="2"/>
              <a:buChar char="ü"/>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Par nos valeurs partagées avec le service public :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utilité</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 </a:t>
            </a:r>
            <a:r>
              <a:rPr kumimoji="0" lang="fr-FR" sz="1200" b="1" i="0" u="none" strike="noStrike" kern="0" cap="none" spc="0" normalizeH="0" baseline="0" noProof="0" dirty="0">
                <a:ln>
                  <a:noFill/>
                </a:ln>
                <a:solidFill>
                  <a:srgbClr val="B4C700"/>
                </a:solidFill>
                <a:effectLst/>
                <a:uLnTx/>
                <a:uFillTx/>
                <a:latin typeface="Arial" panose="020B0604020202020204" pitchFamily="34" charset="0"/>
                <a:cs typeface="Arial" panose="020B0604020202020204" pitchFamily="34" charset="0"/>
              </a:rPr>
              <a:t>proximité</a:t>
            </a:r>
          </a:p>
        </p:txBody>
      </p:sp>
      <p:sp>
        <p:nvSpPr>
          <p:cNvPr id="26" name="Rectangle 25">
            <a:extLst>
              <a:ext uri="{FF2B5EF4-FFF2-40B4-BE49-F238E27FC236}">
                <a16:creationId xmlns:a16="http://schemas.microsoft.com/office/drawing/2014/main" id="{B3FC88E3-C31A-403D-A457-8068419CC3F3}"/>
              </a:ext>
            </a:extLst>
          </p:cNvPr>
          <p:cNvSpPr/>
          <p:nvPr/>
        </p:nvSpPr>
        <p:spPr>
          <a:xfrm>
            <a:off x="3596695" y="1996727"/>
            <a:ext cx="1455453" cy="558614"/>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0</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Actionnaire </a:t>
            </a:r>
          </a:p>
          <a:p>
            <a:pPr marL="0" marR="0" lvl="0" indent="0" algn="ctr" defTabSz="914400" eaLnBrk="1" fontAlgn="auto" latinLnBrk="0" hangingPunct="1">
              <a:lnSpc>
                <a:spcPct val="95000"/>
              </a:lnSpc>
              <a:spcBef>
                <a:spcPct val="10000"/>
              </a:spcBef>
              <a:spcAft>
                <a:spcPts val="0"/>
              </a:spcAft>
              <a:buClrTx/>
              <a:buSzTx/>
              <a:buFontTx/>
              <a:buNone/>
              <a:tabLst/>
              <a:defRPr/>
            </a:pPr>
            <a:r>
              <a:rPr lang="fr-FR" sz="900" kern="0" dirty="0">
                <a:solidFill>
                  <a:srgbClr val="00577D"/>
                </a:solidFill>
                <a:latin typeface="Arial" panose="020B0604020202020204" pitchFamily="34" charset="0"/>
                <a:cs typeface="Arial" panose="020B0604020202020204" pitchFamily="34" charset="0"/>
              </a:rPr>
              <a:t>à rémunérer</a:t>
            </a:r>
            <a:endPar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38FAF66D-2214-4096-9721-9B9FC502C5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98" y="1661083"/>
            <a:ext cx="397795" cy="341562"/>
          </a:xfrm>
          <a:prstGeom prst="rect">
            <a:avLst/>
          </a:prstGeom>
        </p:spPr>
      </p:pic>
      <p:pic>
        <p:nvPicPr>
          <p:cNvPr id="28" name="Image 27">
            <a:extLst>
              <a:ext uri="{FF2B5EF4-FFF2-40B4-BE49-F238E27FC236}">
                <a16:creationId xmlns:a16="http://schemas.microsoft.com/office/drawing/2014/main" id="{B4C2356D-FD6C-47EA-B9F9-CCACCCFEC9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4036" y="2654079"/>
            <a:ext cx="360769" cy="375010"/>
          </a:xfrm>
          <a:prstGeom prst="rect">
            <a:avLst/>
          </a:prstGeom>
        </p:spPr>
      </p:pic>
      <p:sp>
        <p:nvSpPr>
          <p:cNvPr id="35" name="Rectangle 34"/>
          <p:cNvSpPr/>
          <p:nvPr/>
        </p:nvSpPr>
        <p:spPr>
          <a:xfrm>
            <a:off x="3690425" y="3084447"/>
            <a:ext cx="1267989" cy="544765"/>
          </a:xfrm>
          <a:prstGeom prst="rect">
            <a:avLst/>
          </a:prstGeom>
        </p:spPr>
        <p:txBody>
          <a:bodyPr wrap="square">
            <a:spAutoFit/>
          </a:bodyPr>
          <a:lstStyle/>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1200" b="0" i="0" u="none" strike="noStrike" kern="0" cap="none" spc="0" normalizeH="0" baseline="0" noProof="0">
                <a:ln>
                  <a:noFill/>
                </a:ln>
                <a:solidFill>
                  <a:srgbClr val="00577D"/>
                </a:solidFill>
                <a:effectLst/>
                <a:uLnTx/>
                <a:uFillTx/>
                <a:latin typeface="Arial" panose="020B0604020202020204" pitchFamily="34" charset="0"/>
                <a:cs typeface="Arial" panose="020B0604020202020204" pitchFamily="34" charset="0"/>
              </a:rPr>
              <a:t>80 </a:t>
            </a:r>
            <a:r>
              <a:rPr kumimoji="0" lang="fr-FR" sz="12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t>
            </a:r>
          </a:p>
          <a:p>
            <a:pPr marL="0" marR="0" lvl="0" indent="0" algn="ctr" defTabSz="914400" eaLnBrk="1" fontAlgn="auto" latinLnBrk="0" hangingPunct="1">
              <a:lnSpc>
                <a:spcPct val="95000"/>
              </a:lnSpc>
              <a:spcBef>
                <a:spcPct val="10000"/>
              </a:spcBef>
              <a:spcAft>
                <a:spcPts val="0"/>
              </a:spcAft>
              <a:buClrTx/>
              <a:buSzTx/>
              <a:buFontTx/>
              <a:buNone/>
              <a:tabLst/>
              <a:defRPr/>
            </a:pPr>
            <a:r>
              <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rPr>
              <a:t>Adhérents satisfaits</a:t>
            </a:r>
            <a:r>
              <a:rPr kumimoji="0" lang="fr-FR" sz="900" b="0" i="0" u="none" strike="noStrike" kern="0" cap="none" spc="0" normalizeH="0" noProof="0" dirty="0">
                <a:ln>
                  <a:noFill/>
                </a:ln>
                <a:solidFill>
                  <a:srgbClr val="00577D"/>
                </a:solidFill>
                <a:effectLst/>
                <a:uLnTx/>
                <a:uFillTx/>
                <a:latin typeface="Arial" panose="020B0604020202020204" pitchFamily="34" charset="0"/>
                <a:cs typeface="Arial" panose="020B0604020202020204" pitchFamily="34" charset="0"/>
              </a:rPr>
              <a:t> et très satisfaits</a:t>
            </a:r>
            <a:endParaRPr kumimoji="0" lang="fr-FR" sz="900" b="0" i="0" u="none" strike="noStrike" kern="0" cap="none" spc="0" normalizeH="0" baseline="0" noProof="0" dirty="0">
              <a:ln>
                <a:noFill/>
              </a:ln>
              <a:solidFill>
                <a:srgbClr val="00577D"/>
              </a:solidFill>
              <a:effectLst/>
              <a:uLnTx/>
              <a:uFillTx/>
              <a:latin typeface="Arial" panose="020B0604020202020204" pitchFamily="34" charset="0"/>
              <a:cs typeface="Arial" panose="020B0604020202020204" pitchFamily="34" charset="0"/>
            </a:endParaRPr>
          </a:p>
        </p:txBody>
      </p:sp>
      <p:pic>
        <p:nvPicPr>
          <p:cNvPr id="5" name="Image 4" descr="Une image contenant texte, Graphique, Police, logo&#10;&#10;Le contenu généré par l’IA peut être incorrect.">
            <a:extLst>
              <a:ext uri="{FF2B5EF4-FFF2-40B4-BE49-F238E27FC236}">
                <a16:creationId xmlns:a16="http://schemas.microsoft.com/office/drawing/2014/main" id="{F5B76945-7296-115F-E4B7-D92D3150BD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12501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Rôle de la Complémentaire Santé</a:t>
            </a:r>
          </a:p>
        </p:txBody>
      </p:sp>
      <p:sp>
        <p:nvSpPr>
          <p:cNvPr id="3" name="Espace réservé du contenu 2"/>
          <p:cNvSpPr>
            <a:spLocks noGrp="1"/>
          </p:cNvSpPr>
          <p:nvPr>
            <p:ph idx="1"/>
          </p:nvPr>
        </p:nvSpPr>
        <p:spPr>
          <a:xfrm>
            <a:off x="246800" y="1472750"/>
            <a:ext cx="8509850" cy="3178800"/>
          </a:xfrm>
        </p:spPr>
        <p:txBody>
          <a:bodyPr/>
          <a:lstStyle/>
          <a:p>
            <a:pPr marL="285750" indent="-285750">
              <a:buClr>
                <a:srgbClr val="C7D300"/>
              </a:buClr>
              <a:buFont typeface="Segoe UI Emoji" panose="020B0502040204020203" pitchFamily="34" charset="0"/>
              <a:buChar char="▸"/>
            </a:pPr>
            <a:r>
              <a:rPr lang="fr-FR" sz="1400" b="0" dirty="0">
                <a:solidFill>
                  <a:srgbClr val="006894"/>
                </a:solidFill>
              </a:rPr>
              <a:t>Le rôle d’une complémentaire santé est de compléter les remboursements de l’Assurance Maladie (régime obligatoire). </a:t>
            </a:r>
          </a:p>
          <a:p>
            <a:pPr marL="285750" indent="-285750">
              <a:buClr>
                <a:srgbClr val="C7D300"/>
              </a:buClr>
              <a:buFont typeface="Segoe UI Emoji" panose="020B0502040204020203" pitchFamily="34" charset="0"/>
              <a:buChar char="▸"/>
            </a:pPr>
            <a:endParaRPr lang="fr-FR" sz="1400" b="0" dirty="0">
              <a:solidFill>
                <a:srgbClr val="006894"/>
              </a:solidFill>
            </a:endParaRPr>
          </a:p>
          <a:p>
            <a:pPr marL="285750" indent="-285750">
              <a:buClr>
                <a:srgbClr val="C7D300"/>
              </a:buClr>
              <a:buFont typeface="Segoe UI Emoji" panose="020B0502040204020203" pitchFamily="34" charset="0"/>
              <a:buChar char="▸"/>
            </a:pPr>
            <a:r>
              <a:rPr lang="fr-FR" sz="1400" b="0" dirty="0">
                <a:solidFill>
                  <a:srgbClr val="006894"/>
                </a:solidFill>
              </a:rPr>
              <a:t>Les prestations sont présentées en pourcentage de la base de remboursement de la sécurité sociale, ou directement en euros.</a:t>
            </a:r>
          </a:p>
          <a:p>
            <a:pPr>
              <a:buClr>
                <a:srgbClr val="C7D300"/>
              </a:buClr>
            </a:pPr>
            <a:r>
              <a:rPr lang="fr-FR" sz="1400" b="0" i="1" dirty="0">
                <a:solidFill>
                  <a:srgbClr val="006894"/>
                </a:solidFill>
              </a:rPr>
              <a:t>	</a:t>
            </a:r>
            <a:r>
              <a:rPr lang="fr-FR" sz="1200" b="0" i="1" dirty="0">
                <a:solidFill>
                  <a:srgbClr val="006894"/>
                </a:solidFill>
              </a:rPr>
              <a:t>A noter : dans tous les cas, le remboursement de la mutuelle ne dépassera jamais la dépense réelle. </a:t>
            </a:r>
          </a:p>
          <a:p>
            <a:pPr marL="171450" indent="-171450">
              <a:buClr>
                <a:srgbClr val="C7D300"/>
              </a:buClr>
              <a:buFont typeface="Segoe UI Emoji" panose="020B0502040204020203" pitchFamily="34" charset="0"/>
              <a:buChar char="▸"/>
            </a:pPr>
            <a:endParaRPr lang="fr-FR" sz="1200" b="0" i="1" dirty="0">
              <a:solidFill>
                <a:srgbClr val="006894"/>
              </a:solidFill>
            </a:endParaRPr>
          </a:p>
          <a:p>
            <a:pPr marL="285750" indent="-285750">
              <a:buClr>
                <a:srgbClr val="C7D300"/>
              </a:buClr>
              <a:buFont typeface="Segoe UI Emoji" panose="020B0502040204020203" pitchFamily="34" charset="0"/>
              <a:buChar char="▸"/>
            </a:pPr>
            <a:r>
              <a:rPr lang="fr-FR" sz="1400" b="0" dirty="0">
                <a:solidFill>
                  <a:srgbClr val="006894"/>
                </a:solidFill>
              </a:rPr>
              <a:t>Le but est d’alléger voir de supprimer votre reste à charge.</a:t>
            </a:r>
          </a:p>
          <a:p>
            <a:pPr marL="285750" indent="-285750">
              <a:buClr>
                <a:srgbClr val="C7D300"/>
              </a:buClr>
              <a:buFont typeface="Segoe UI Emoji" panose="020B0502040204020203" pitchFamily="34" charset="0"/>
              <a:buChar char="▸"/>
            </a:pPr>
            <a:endParaRPr lang="fr-FR" sz="1400" b="0" dirty="0">
              <a:solidFill>
                <a:srgbClr val="006894"/>
              </a:solidFill>
            </a:endParaRPr>
          </a:p>
          <a:p>
            <a:pPr marL="285750" indent="-285750">
              <a:buClr>
                <a:srgbClr val="C7D300"/>
              </a:buClr>
              <a:buFont typeface="Segoe UI Emoji" panose="020B0502040204020203" pitchFamily="34" charset="0"/>
              <a:buChar char="▸"/>
            </a:pPr>
            <a:r>
              <a:rPr lang="fr-FR" sz="1400" b="0" dirty="0">
                <a:solidFill>
                  <a:srgbClr val="006894"/>
                </a:solidFill>
              </a:rPr>
              <a:t>Elle peut rembourser des prestations non prises en charge par la Sécurité Sociale comme l’ostéopathie, implants dentaires, opération de la myopie, vaccins…</a:t>
            </a:r>
          </a:p>
          <a:p>
            <a:pPr marL="171450" indent="-171450">
              <a:buClr>
                <a:srgbClr val="C7D300"/>
              </a:buClr>
              <a:buFont typeface="Segoe UI Emoji" panose="020B0502040204020203" pitchFamily="34" charset="0"/>
              <a:buChar char="▸"/>
            </a:pPr>
            <a:endParaRPr lang="fr-FR" sz="1100" dirty="0"/>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12</a:t>
            </a:fld>
            <a:endParaRPr lang="en-US" altLang="fr-FR" dirty="0"/>
          </a:p>
        </p:txBody>
      </p:sp>
      <p:pic>
        <p:nvPicPr>
          <p:cNvPr id="6" name="Image 5" descr="Une image contenant texte, Graphique, Police, logo&#10;&#10;Le contenu généré par l’IA peut être incorrect.">
            <a:extLst>
              <a:ext uri="{FF2B5EF4-FFF2-40B4-BE49-F238E27FC236}">
                <a16:creationId xmlns:a16="http://schemas.microsoft.com/office/drawing/2014/main" id="{ECAB5D67-69F7-ACA0-D9FA-09D84F71F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540229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Qui peut adhérer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13</a:t>
            </a:fld>
            <a:endParaRPr lang="en-US" alt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939" y="450000"/>
            <a:ext cx="479021" cy="348852"/>
          </a:xfrm>
          <a:prstGeom prst="rect">
            <a:avLst/>
          </a:prstGeom>
        </p:spPr>
      </p:pic>
      <p:grpSp>
        <p:nvGrpSpPr>
          <p:cNvPr id="2" name="Groupe 1"/>
          <p:cNvGrpSpPr/>
          <p:nvPr/>
        </p:nvGrpSpPr>
        <p:grpSpPr>
          <a:xfrm>
            <a:off x="647083" y="1238162"/>
            <a:ext cx="2877659" cy="573696"/>
            <a:chOff x="2678545" y="2234470"/>
            <a:chExt cx="2877659" cy="573696"/>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
              <a:off x="2698557" y="2234470"/>
              <a:ext cx="2818154" cy="573696"/>
            </a:xfrm>
            <a:prstGeom prst="rect">
              <a:avLst/>
            </a:prstGeom>
          </p:spPr>
        </p:pic>
        <p:sp>
          <p:nvSpPr>
            <p:cNvPr id="8" name="ZoneTexte 7"/>
            <p:cNvSpPr txBox="1"/>
            <p:nvPr/>
          </p:nvSpPr>
          <p:spPr>
            <a:xfrm>
              <a:off x="2678545" y="2334775"/>
              <a:ext cx="2877659"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Membre participant</a:t>
              </a:r>
            </a:p>
          </p:txBody>
        </p:sp>
      </p:grpSp>
      <p:grpSp>
        <p:nvGrpSpPr>
          <p:cNvPr id="3" name="Groupe 2"/>
          <p:cNvGrpSpPr/>
          <p:nvPr/>
        </p:nvGrpSpPr>
        <p:grpSpPr>
          <a:xfrm>
            <a:off x="506719" y="2054854"/>
            <a:ext cx="3177005" cy="511033"/>
            <a:chOff x="2826919" y="3040000"/>
            <a:chExt cx="3177005" cy="511033"/>
          </a:xfrm>
        </p:grpSpPr>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27" y="3040000"/>
              <a:ext cx="2839099" cy="511033"/>
            </a:xfrm>
            <a:prstGeom prst="rect">
              <a:avLst/>
            </a:prstGeom>
          </p:spPr>
        </p:pic>
        <p:sp>
          <p:nvSpPr>
            <p:cNvPr id="11" name="ZoneTexte 10"/>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Titulaires &amp; stagiaires CNRACL</a:t>
              </a:r>
            </a:p>
          </p:txBody>
        </p:sp>
      </p:grpSp>
      <p:grpSp>
        <p:nvGrpSpPr>
          <p:cNvPr id="12" name="Groupe 11"/>
          <p:cNvGrpSpPr/>
          <p:nvPr/>
        </p:nvGrpSpPr>
        <p:grpSpPr>
          <a:xfrm>
            <a:off x="506719" y="3273599"/>
            <a:ext cx="3177005" cy="511033"/>
            <a:chOff x="2826919" y="3040000"/>
            <a:chExt cx="3177005" cy="511033"/>
          </a:xfrm>
        </p:grpSpPr>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27" y="3040000"/>
              <a:ext cx="2839099" cy="511033"/>
            </a:xfrm>
            <a:prstGeom prst="rect">
              <a:avLst/>
            </a:prstGeom>
          </p:spPr>
        </p:pic>
        <p:sp>
          <p:nvSpPr>
            <p:cNvPr id="14" name="ZoneTexte 13"/>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Titulaires IRCANTEC</a:t>
              </a:r>
            </a:p>
          </p:txBody>
        </p:sp>
      </p:grpSp>
      <p:grpSp>
        <p:nvGrpSpPr>
          <p:cNvPr id="15" name="Groupe 14"/>
          <p:cNvGrpSpPr/>
          <p:nvPr/>
        </p:nvGrpSpPr>
        <p:grpSpPr>
          <a:xfrm>
            <a:off x="506718" y="2680979"/>
            <a:ext cx="3177005" cy="511033"/>
            <a:chOff x="2826919" y="3040000"/>
            <a:chExt cx="3177005" cy="511033"/>
          </a:xfrm>
        </p:grpSpPr>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27" y="3040000"/>
              <a:ext cx="2839099" cy="511033"/>
            </a:xfrm>
            <a:prstGeom prst="rect">
              <a:avLst/>
            </a:prstGeom>
          </p:spPr>
        </p:pic>
        <p:sp>
          <p:nvSpPr>
            <p:cNvPr id="17" name="ZoneTexte 16"/>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Contractuels</a:t>
              </a:r>
            </a:p>
          </p:txBody>
        </p:sp>
      </p:grpSp>
      <p:grpSp>
        <p:nvGrpSpPr>
          <p:cNvPr id="18" name="Groupe 17"/>
          <p:cNvGrpSpPr/>
          <p:nvPr/>
        </p:nvGrpSpPr>
        <p:grpSpPr>
          <a:xfrm>
            <a:off x="543949" y="3955780"/>
            <a:ext cx="3177005" cy="511033"/>
            <a:chOff x="2826919" y="3040000"/>
            <a:chExt cx="3177005" cy="511033"/>
          </a:xfrm>
        </p:grpSpPr>
        <p:pic>
          <p:nvPicPr>
            <p:cNvPr id="19" name="Image 18"/>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27" y="3040000"/>
              <a:ext cx="2839099" cy="511033"/>
            </a:xfrm>
            <a:prstGeom prst="rect">
              <a:avLst/>
            </a:prstGeom>
          </p:spPr>
        </p:pic>
        <p:sp>
          <p:nvSpPr>
            <p:cNvPr id="20" name="ZoneTexte 19"/>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Retraités</a:t>
              </a:r>
            </a:p>
          </p:txBody>
        </p:sp>
      </p:grpSp>
      <p:grpSp>
        <p:nvGrpSpPr>
          <p:cNvPr id="38" name="Groupe 37"/>
          <p:cNvGrpSpPr/>
          <p:nvPr/>
        </p:nvGrpSpPr>
        <p:grpSpPr>
          <a:xfrm>
            <a:off x="4479392" y="1045172"/>
            <a:ext cx="2734017" cy="601917"/>
            <a:chOff x="4460192" y="1431883"/>
            <a:chExt cx="2734017" cy="601917"/>
          </a:xfrm>
        </p:grpSpPr>
        <p:pic>
          <p:nvPicPr>
            <p:cNvPr id="24" name="Image 23"/>
            <p:cNvPicPr>
              <a:picLocks noChangeAspect="1"/>
            </p:cNvPicPr>
            <p:nvPr/>
          </p:nvPicPr>
          <p:blipFill rotWithShape="1">
            <a:blip r:embed="rId5">
              <a:extLst>
                <a:ext uri="{28A0092B-C50C-407E-A947-70E740481C1C}">
                  <a14:useLocalDpi xmlns:a14="http://schemas.microsoft.com/office/drawing/2010/main" val="0"/>
                </a:ext>
              </a:extLst>
            </a:blip>
            <a:srcRect t="51005"/>
            <a:stretch/>
          </p:blipFill>
          <p:spPr>
            <a:xfrm rot="60000">
              <a:off x="4474184" y="1431883"/>
              <a:ext cx="2720025" cy="601917"/>
            </a:xfrm>
            <a:prstGeom prst="rect">
              <a:avLst/>
            </a:prstGeom>
          </p:spPr>
        </p:pic>
        <p:sp>
          <p:nvSpPr>
            <p:cNvPr id="25" name="ZoneTexte 24"/>
            <p:cNvSpPr txBox="1"/>
            <p:nvPr/>
          </p:nvSpPr>
          <p:spPr>
            <a:xfrm>
              <a:off x="4460192" y="1567837"/>
              <a:ext cx="2517402" cy="307777"/>
            </a:xfrm>
            <a:prstGeom prst="rect">
              <a:avLst/>
            </a:prstGeom>
            <a:noFill/>
          </p:spPr>
          <p:txBody>
            <a:bodyPr wrap="square" rtlCol="0">
              <a:spAutoFit/>
            </a:bodyPr>
            <a:lstStyle/>
            <a:p>
              <a:pPr algn="ctr"/>
              <a:r>
                <a:rPr lang="fr-FR" sz="1400" b="1" dirty="0">
                  <a:solidFill>
                    <a:srgbClr val="FFFFFF"/>
                  </a:solidFill>
                  <a:latin typeface="Arial" panose="020B0604020202020204" pitchFamily="34" charset="0"/>
                  <a:cs typeface="Arial" panose="020B0604020202020204" pitchFamily="34" charset="0"/>
                </a:rPr>
                <a:t>Ayants droit</a:t>
              </a:r>
            </a:p>
          </p:txBody>
        </p:sp>
      </p:grpSp>
      <p:grpSp>
        <p:nvGrpSpPr>
          <p:cNvPr id="26" name="Groupe 25"/>
          <p:cNvGrpSpPr/>
          <p:nvPr/>
        </p:nvGrpSpPr>
        <p:grpSpPr>
          <a:xfrm>
            <a:off x="4303367" y="1774601"/>
            <a:ext cx="3177005" cy="511033"/>
            <a:chOff x="2826919" y="3040000"/>
            <a:chExt cx="3177005" cy="511033"/>
          </a:xfrm>
        </p:grpSpPr>
        <p:pic>
          <p:nvPicPr>
            <p:cNvPr id="27" name="Image 26"/>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27" y="3040000"/>
              <a:ext cx="2839099" cy="511033"/>
            </a:xfrm>
            <a:prstGeom prst="rect">
              <a:avLst/>
            </a:prstGeom>
          </p:spPr>
        </p:pic>
        <p:sp>
          <p:nvSpPr>
            <p:cNvPr id="28" name="ZoneTexte 27"/>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Conjoint, partenaire de PACS</a:t>
              </a:r>
            </a:p>
          </p:txBody>
        </p:sp>
      </p:grpSp>
      <p:grpSp>
        <p:nvGrpSpPr>
          <p:cNvPr id="29" name="Groupe 28"/>
          <p:cNvGrpSpPr/>
          <p:nvPr/>
        </p:nvGrpSpPr>
        <p:grpSpPr>
          <a:xfrm>
            <a:off x="4318939" y="2370769"/>
            <a:ext cx="3179128" cy="511033"/>
            <a:chOff x="2826919" y="3038295"/>
            <a:chExt cx="3179128" cy="511033"/>
          </a:xfrm>
        </p:grpSpPr>
        <p:pic>
          <p:nvPicPr>
            <p:cNvPr id="30" name="Image 29"/>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12" y="3038295"/>
              <a:ext cx="3034535" cy="511033"/>
            </a:xfrm>
            <a:prstGeom prst="rect">
              <a:avLst/>
            </a:prstGeom>
          </p:spPr>
        </p:pic>
        <p:sp>
          <p:nvSpPr>
            <p:cNvPr id="31" name="ZoneTexte 30"/>
            <p:cNvSpPr txBox="1"/>
            <p:nvPr/>
          </p:nvSpPr>
          <p:spPr>
            <a:xfrm>
              <a:off x="2826919" y="3147444"/>
              <a:ext cx="3177005"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Concubin (même domicile fiscal)</a:t>
              </a:r>
            </a:p>
          </p:txBody>
        </p:sp>
      </p:grpSp>
      <p:grpSp>
        <p:nvGrpSpPr>
          <p:cNvPr id="32" name="Groupe 31"/>
          <p:cNvGrpSpPr/>
          <p:nvPr/>
        </p:nvGrpSpPr>
        <p:grpSpPr>
          <a:xfrm>
            <a:off x="4316816" y="2982676"/>
            <a:ext cx="3314643" cy="511033"/>
            <a:chOff x="2826919" y="3037116"/>
            <a:chExt cx="3314643" cy="511033"/>
          </a:xfrm>
        </p:grpSpPr>
        <p:pic>
          <p:nvPicPr>
            <p:cNvPr id="33" name="Image 32"/>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02" y="3037116"/>
              <a:ext cx="3169633" cy="511033"/>
            </a:xfrm>
            <a:prstGeom prst="rect">
              <a:avLst/>
            </a:prstGeom>
          </p:spPr>
        </p:pic>
        <p:sp>
          <p:nvSpPr>
            <p:cNvPr id="34" name="ZoneTexte 33"/>
            <p:cNvSpPr txBox="1"/>
            <p:nvPr/>
          </p:nvSpPr>
          <p:spPr>
            <a:xfrm>
              <a:off x="2826919" y="3147444"/>
              <a:ext cx="3314643"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Enfants à charge au sens de la S.S.</a:t>
              </a:r>
            </a:p>
          </p:txBody>
        </p:sp>
      </p:grpSp>
      <p:grpSp>
        <p:nvGrpSpPr>
          <p:cNvPr id="43" name="Groupe 42">
            <a:extLst>
              <a:ext uri="{FF2B5EF4-FFF2-40B4-BE49-F238E27FC236}">
                <a16:creationId xmlns:a16="http://schemas.microsoft.com/office/drawing/2014/main" id="{CB841D75-8B06-40E3-B2DF-985A3995CA42}"/>
              </a:ext>
            </a:extLst>
          </p:cNvPr>
          <p:cNvGrpSpPr/>
          <p:nvPr/>
        </p:nvGrpSpPr>
        <p:grpSpPr>
          <a:xfrm>
            <a:off x="4039327" y="4147296"/>
            <a:ext cx="3179128" cy="991803"/>
            <a:chOff x="2826919" y="3038295"/>
            <a:chExt cx="3179128" cy="511033"/>
          </a:xfrm>
        </p:grpSpPr>
        <p:pic>
          <p:nvPicPr>
            <p:cNvPr id="44" name="Image 43">
              <a:extLst>
                <a:ext uri="{FF2B5EF4-FFF2-40B4-BE49-F238E27FC236}">
                  <a16:creationId xmlns:a16="http://schemas.microsoft.com/office/drawing/2014/main" id="{871DD785-A0E8-4BB3-8F1B-9977C69A5216}"/>
                </a:ext>
              </a:extLst>
            </p:cNvPr>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12" y="3038295"/>
              <a:ext cx="3034535" cy="511033"/>
            </a:xfrm>
            <a:prstGeom prst="rect">
              <a:avLst/>
            </a:prstGeom>
          </p:spPr>
        </p:pic>
        <p:sp>
          <p:nvSpPr>
            <p:cNvPr id="45" name="ZoneTexte 44">
              <a:extLst>
                <a:ext uri="{FF2B5EF4-FFF2-40B4-BE49-F238E27FC236}">
                  <a16:creationId xmlns:a16="http://schemas.microsoft.com/office/drawing/2014/main" id="{C8DA7F81-4CF5-4150-B32E-71CBAF168F68}"/>
                </a:ext>
              </a:extLst>
            </p:cNvPr>
            <p:cNvSpPr txBox="1"/>
            <p:nvPr/>
          </p:nvSpPr>
          <p:spPr>
            <a:xfrm>
              <a:off x="2826919" y="3213826"/>
              <a:ext cx="3177005" cy="158584"/>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Enfants handicapés si AAH</a:t>
              </a:r>
            </a:p>
          </p:txBody>
        </p:sp>
      </p:grpSp>
      <p:grpSp>
        <p:nvGrpSpPr>
          <p:cNvPr id="46" name="Groupe 45">
            <a:extLst>
              <a:ext uri="{FF2B5EF4-FFF2-40B4-BE49-F238E27FC236}">
                <a16:creationId xmlns:a16="http://schemas.microsoft.com/office/drawing/2014/main" id="{C5795791-1985-4A9B-9C1B-DC0A3E7B38F1}"/>
              </a:ext>
            </a:extLst>
          </p:cNvPr>
          <p:cNvGrpSpPr/>
          <p:nvPr/>
        </p:nvGrpSpPr>
        <p:grpSpPr>
          <a:xfrm>
            <a:off x="4290615" y="3553855"/>
            <a:ext cx="3326968" cy="746925"/>
            <a:chOff x="2814167" y="3037116"/>
            <a:chExt cx="3326968" cy="579101"/>
          </a:xfrm>
        </p:grpSpPr>
        <p:pic>
          <p:nvPicPr>
            <p:cNvPr id="47" name="Image 46">
              <a:extLst>
                <a:ext uri="{FF2B5EF4-FFF2-40B4-BE49-F238E27FC236}">
                  <a16:creationId xmlns:a16="http://schemas.microsoft.com/office/drawing/2014/main" id="{3F2058EF-3532-42BA-9335-74FF1D61DE32}"/>
                </a:ext>
              </a:extLst>
            </p:cNvPr>
            <p:cNvPicPr>
              <a:picLocks noChangeAspect="1"/>
            </p:cNvPicPr>
            <p:nvPr/>
          </p:nvPicPr>
          <p:blipFill rotWithShape="1">
            <a:blip r:embed="rId4">
              <a:extLst>
                <a:ext uri="{28A0092B-C50C-407E-A947-70E740481C1C}">
                  <a14:useLocalDpi xmlns:a14="http://schemas.microsoft.com/office/drawing/2010/main" val="0"/>
                </a:ext>
              </a:extLst>
            </a:blip>
            <a:srcRect t="54336"/>
            <a:stretch/>
          </p:blipFill>
          <p:spPr>
            <a:xfrm rot="21540000">
              <a:off x="2971502" y="3037116"/>
              <a:ext cx="3169633" cy="511033"/>
            </a:xfrm>
            <a:prstGeom prst="rect">
              <a:avLst/>
            </a:prstGeom>
          </p:spPr>
        </p:pic>
        <p:sp>
          <p:nvSpPr>
            <p:cNvPr id="48" name="ZoneTexte 47">
              <a:extLst>
                <a:ext uri="{FF2B5EF4-FFF2-40B4-BE49-F238E27FC236}">
                  <a16:creationId xmlns:a16="http://schemas.microsoft.com/office/drawing/2014/main" id="{F33B1359-11B0-47E2-9AD2-11D6C3A06CEC}"/>
                </a:ext>
              </a:extLst>
            </p:cNvPr>
            <p:cNvSpPr txBox="1"/>
            <p:nvPr/>
          </p:nvSpPr>
          <p:spPr>
            <a:xfrm>
              <a:off x="2814167" y="3092997"/>
              <a:ext cx="3314643" cy="523220"/>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Enfants étudiants à charge fiscalement</a:t>
              </a:r>
            </a:p>
          </p:txBody>
        </p:sp>
      </p:grpSp>
      <p:pic>
        <p:nvPicPr>
          <p:cNvPr id="7" name="Image 6" descr="Une image contenant texte, Graphique, Police, logo&#10;&#10;Le contenu généré par l’IA peut être incorrect.">
            <a:extLst>
              <a:ext uri="{FF2B5EF4-FFF2-40B4-BE49-F238E27FC236}">
                <a16:creationId xmlns:a16="http://schemas.microsoft.com/office/drawing/2014/main" id="{9C2965FC-6513-4E2F-E6DD-9A8FD9E79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227" y="126470"/>
            <a:ext cx="743836" cy="743836"/>
          </a:xfrm>
          <a:prstGeom prst="rect">
            <a:avLst/>
          </a:prstGeom>
        </p:spPr>
      </p:pic>
    </p:spTree>
    <p:extLst>
      <p:ext uri="{BB962C8B-B14F-4D97-AF65-F5344CB8AC3E}">
        <p14:creationId xmlns:p14="http://schemas.microsoft.com/office/powerpoint/2010/main" val="209145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vert="horz" wrap="square" lIns="0" tIns="0" rIns="0" bIns="0" numCol="1" anchor="b" anchorCtr="0" compatLnSpc="1">
            <a:prstTxWarp prst="textNoShape">
              <a:avLst/>
            </a:prstTxWarp>
          </a:bodyPr>
          <a:lstStyle/>
          <a:p>
            <a:fld id="{0197657B-8F99-43FF-9C46-7675354BEEB6}" type="slidenum">
              <a:rPr lang="en-US" altLang="fr-FR"/>
              <a:pPr/>
              <a:t>14</a:t>
            </a:fld>
            <a:endParaRPr lang="en-US" altLang="fr-FR" dirty="0"/>
          </a:p>
        </p:txBody>
      </p:sp>
      <p:sp>
        <p:nvSpPr>
          <p:cNvPr id="5" name="Titre 4"/>
          <p:cNvSpPr>
            <a:spLocks noGrp="1"/>
          </p:cNvSpPr>
          <p:nvPr>
            <p:ph type="title"/>
          </p:nvPr>
        </p:nvSpPr>
        <p:spPr>
          <a:xfrm>
            <a:off x="450000" y="450000"/>
            <a:ext cx="8216900" cy="393954"/>
          </a:xfrm>
        </p:spPr>
        <p:txBody>
          <a:bodyPr/>
          <a:lstStyle/>
          <a:p>
            <a:r>
              <a:rPr lang="fr-FR" dirty="0"/>
              <a:t>Les conditions d’adhésion</a:t>
            </a:r>
          </a:p>
        </p:txBody>
      </p:sp>
      <p:pic>
        <p:nvPicPr>
          <p:cNvPr id="6" name="Image 5">
            <a:extLst>
              <a:ext uri="{FF2B5EF4-FFF2-40B4-BE49-F238E27FC236}">
                <a16:creationId xmlns:a16="http://schemas.microsoft.com/office/drawing/2014/main" id="{5508E03C-A0BF-4EFD-B0F0-E723AE58F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
            <a:off x="1591663" y="1208882"/>
            <a:ext cx="2600282" cy="1050544"/>
          </a:xfrm>
          <a:prstGeom prst="rect">
            <a:avLst/>
          </a:prstGeom>
        </p:spPr>
      </p:pic>
      <p:sp>
        <p:nvSpPr>
          <p:cNvPr id="8" name="ZoneTexte 7">
            <a:extLst>
              <a:ext uri="{FF2B5EF4-FFF2-40B4-BE49-F238E27FC236}">
                <a16:creationId xmlns:a16="http://schemas.microsoft.com/office/drawing/2014/main" id="{2C25CCFE-925C-417F-94BC-09A6BFE92496}"/>
              </a:ext>
            </a:extLst>
          </p:cNvPr>
          <p:cNvSpPr txBox="1"/>
          <p:nvPr/>
        </p:nvSpPr>
        <p:spPr>
          <a:xfrm>
            <a:off x="1574123" y="1494091"/>
            <a:ext cx="2533227" cy="400110"/>
          </a:xfrm>
          <a:prstGeom prst="rect">
            <a:avLst/>
          </a:prstGeom>
          <a:noFill/>
        </p:spPr>
        <p:txBody>
          <a:bodyPr wrap="square" rtlCol="0">
            <a:spAutoFit/>
          </a:bodyPr>
          <a:lstStyle/>
          <a:p>
            <a:pPr algn="ctr"/>
            <a:r>
              <a:rPr lang="fr-FR" sz="2000" b="1" dirty="0">
                <a:solidFill>
                  <a:srgbClr val="006897"/>
                </a:solidFill>
                <a:latin typeface="Arial" panose="020B0604020202020204" pitchFamily="34" charset="0"/>
                <a:cs typeface="Arial" panose="020B0604020202020204" pitchFamily="34" charset="0"/>
              </a:rPr>
              <a:t>Pas de limite d’âge</a:t>
            </a:r>
          </a:p>
        </p:txBody>
      </p:sp>
      <p:pic>
        <p:nvPicPr>
          <p:cNvPr id="9" name="Image 8">
            <a:extLst>
              <a:ext uri="{FF2B5EF4-FFF2-40B4-BE49-F238E27FC236}">
                <a16:creationId xmlns:a16="http://schemas.microsoft.com/office/drawing/2014/main" id="{3B4E54CD-FD12-4BB8-B40B-8CC3AF676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
            <a:off x="5254530" y="1168874"/>
            <a:ext cx="2600282" cy="1050544"/>
          </a:xfrm>
          <a:prstGeom prst="rect">
            <a:avLst/>
          </a:prstGeom>
        </p:spPr>
      </p:pic>
      <p:sp>
        <p:nvSpPr>
          <p:cNvPr id="10" name="ZoneTexte 9">
            <a:extLst>
              <a:ext uri="{FF2B5EF4-FFF2-40B4-BE49-F238E27FC236}">
                <a16:creationId xmlns:a16="http://schemas.microsoft.com/office/drawing/2014/main" id="{4767F264-3522-493E-97FB-D8EFC30C93C4}"/>
              </a:ext>
            </a:extLst>
          </p:cNvPr>
          <p:cNvSpPr txBox="1"/>
          <p:nvPr/>
        </p:nvSpPr>
        <p:spPr>
          <a:xfrm>
            <a:off x="5325579" y="1167384"/>
            <a:ext cx="2546773" cy="1015663"/>
          </a:xfrm>
          <a:prstGeom prst="rect">
            <a:avLst/>
          </a:prstGeom>
          <a:noFill/>
        </p:spPr>
        <p:txBody>
          <a:bodyPr wrap="square" rtlCol="0">
            <a:spAutoFit/>
          </a:bodyPr>
          <a:lstStyle/>
          <a:p>
            <a:pPr algn="ctr"/>
            <a:r>
              <a:rPr lang="fr-FR" sz="2000" b="1" dirty="0">
                <a:solidFill>
                  <a:srgbClr val="FFFFFF"/>
                </a:solidFill>
                <a:latin typeface="Arial" panose="020B0604020202020204" pitchFamily="34" charset="0"/>
                <a:cs typeface="Arial" panose="020B0604020202020204" pitchFamily="34" charset="0"/>
              </a:rPr>
              <a:t>Pas de questionnaire médical</a:t>
            </a:r>
          </a:p>
        </p:txBody>
      </p:sp>
      <p:pic>
        <p:nvPicPr>
          <p:cNvPr id="15" name="Image 14">
            <a:extLst>
              <a:ext uri="{FF2B5EF4-FFF2-40B4-BE49-F238E27FC236}">
                <a16:creationId xmlns:a16="http://schemas.microsoft.com/office/drawing/2014/main" id="{C0EA56B0-6100-48A0-90C1-C759F3A8DD74}"/>
              </a:ext>
            </a:extLst>
          </p:cNvPr>
          <p:cNvPicPr>
            <a:picLocks noChangeAspect="1"/>
          </p:cNvPicPr>
          <p:nvPr/>
        </p:nvPicPr>
        <p:blipFill rotWithShape="1">
          <a:blip r:embed="rId5">
            <a:extLst>
              <a:ext uri="{28A0092B-C50C-407E-A947-70E740481C1C}">
                <a14:useLocalDpi xmlns:a14="http://schemas.microsoft.com/office/drawing/2010/main" val="0"/>
              </a:ext>
            </a:extLst>
          </a:blip>
          <a:srcRect t="51005"/>
          <a:stretch/>
        </p:blipFill>
        <p:spPr>
          <a:xfrm rot="60000">
            <a:off x="428683" y="2669628"/>
            <a:ext cx="8596042" cy="1564165"/>
          </a:xfrm>
          <a:prstGeom prst="rect">
            <a:avLst/>
          </a:prstGeom>
        </p:spPr>
      </p:pic>
      <p:sp>
        <p:nvSpPr>
          <p:cNvPr id="16" name="ZoneTexte 15">
            <a:extLst>
              <a:ext uri="{FF2B5EF4-FFF2-40B4-BE49-F238E27FC236}">
                <a16:creationId xmlns:a16="http://schemas.microsoft.com/office/drawing/2014/main" id="{A8164389-6479-48D0-ACEA-CAC6669CF90C}"/>
              </a:ext>
            </a:extLst>
          </p:cNvPr>
          <p:cNvSpPr txBox="1"/>
          <p:nvPr/>
        </p:nvSpPr>
        <p:spPr>
          <a:xfrm>
            <a:off x="686565" y="2916573"/>
            <a:ext cx="8351155" cy="923330"/>
          </a:xfrm>
          <a:prstGeom prst="rect">
            <a:avLst/>
          </a:prstGeom>
          <a:noFill/>
        </p:spPr>
        <p:txBody>
          <a:bodyPr wrap="square" rtlCol="0">
            <a:spAutoFit/>
          </a:bodyPr>
          <a:lstStyle/>
          <a:p>
            <a:pPr>
              <a:buClr>
                <a:srgbClr val="006897"/>
              </a:buClr>
            </a:pPr>
            <a:r>
              <a:rPr lang="fr-FR" b="1" dirty="0">
                <a:solidFill>
                  <a:srgbClr val="9BD200"/>
                </a:solidFill>
                <a:latin typeface="Arial" panose="020B0604020202020204" pitchFamily="34" charset="0"/>
                <a:cs typeface="Arial" panose="020B0604020202020204" pitchFamily="34" charset="0"/>
              </a:rPr>
              <a:t>Pour les agents à la retraite ,</a:t>
            </a:r>
            <a:r>
              <a:rPr lang="fr-FR" b="1" dirty="0">
                <a:solidFill>
                  <a:srgbClr val="E94282"/>
                </a:solidFill>
                <a:latin typeface="Arial" panose="020B0604020202020204" pitchFamily="34" charset="0"/>
                <a:cs typeface="Arial" panose="020B0604020202020204" pitchFamily="34" charset="0"/>
              </a:rPr>
              <a:t> </a:t>
            </a:r>
            <a:r>
              <a:rPr lang="fr-FR" b="1" dirty="0">
                <a:solidFill>
                  <a:schemeClr val="bg1"/>
                </a:solidFill>
                <a:latin typeface="Arial" panose="020B0604020202020204" pitchFamily="34" charset="0"/>
                <a:cs typeface="Arial" panose="020B0604020202020204" pitchFamily="34" charset="0"/>
              </a:rPr>
              <a:t>l’adhésion est automatique à condition qu’ils effectuent leur demande formelle dans un délai de 6 mois à compter de l’adhésion à la convention de participation par la collectivité adhérente </a:t>
            </a:r>
          </a:p>
        </p:txBody>
      </p:sp>
      <p:pic>
        <p:nvPicPr>
          <p:cNvPr id="2" name="Image 1" descr="Une image contenant texte, Graphique, Police, logo&#10;&#10;Le contenu généré par l’IA peut être incorrect.">
            <a:extLst>
              <a:ext uri="{FF2B5EF4-FFF2-40B4-BE49-F238E27FC236}">
                <a16:creationId xmlns:a16="http://schemas.microsoft.com/office/drawing/2014/main" id="{C8502AA6-0AA1-8E15-8D01-691C9B4725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63817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365349-8D81-594C-F9C2-268DFC5B85E6}"/>
              </a:ext>
            </a:extLst>
          </p:cNvPr>
          <p:cNvSpPr>
            <a:spLocks noGrp="1"/>
          </p:cNvSpPr>
          <p:nvPr>
            <p:ph type="title"/>
          </p:nvPr>
        </p:nvSpPr>
        <p:spPr/>
        <p:txBody>
          <a:bodyPr/>
          <a:lstStyle/>
          <a:p>
            <a:r>
              <a:rPr lang="fr-FR" dirty="0"/>
              <a:t>KIT INSCRIPTION </a:t>
            </a:r>
          </a:p>
        </p:txBody>
      </p:sp>
      <p:pic>
        <p:nvPicPr>
          <p:cNvPr id="6" name="Espace réservé du contenu 5" descr="Une image contenant texte, Police, capture d’écran">
            <a:extLst>
              <a:ext uri="{FF2B5EF4-FFF2-40B4-BE49-F238E27FC236}">
                <a16:creationId xmlns:a16="http://schemas.microsoft.com/office/drawing/2014/main" id="{58261642-71BD-3748-B623-735DA03DEB79}"/>
              </a:ext>
            </a:extLst>
          </p:cNvPr>
          <p:cNvPicPr>
            <a:picLocks noGrp="1" noChangeAspect="1"/>
          </p:cNvPicPr>
          <p:nvPr>
            <p:ph idx="1"/>
          </p:nvPr>
        </p:nvPicPr>
        <p:blipFill rotWithShape="1">
          <a:blip r:embed="rId2">
            <a:alphaModFix amt="85000"/>
          </a:blip>
          <a:srcRect r="10312"/>
          <a:stretch>
            <a:fillRect/>
          </a:stretch>
        </p:blipFill>
        <p:spPr>
          <a:xfrm>
            <a:off x="350208" y="1043057"/>
            <a:ext cx="8009627" cy="3917985"/>
          </a:xfrm>
          <a:ln w="28575"/>
        </p:spPr>
      </p:pic>
      <p:sp>
        <p:nvSpPr>
          <p:cNvPr id="4" name="Espace réservé du numéro de diapositive 3">
            <a:extLst>
              <a:ext uri="{FF2B5EF4-FFF2-40B4-BE49-F238E27FC236}">
                <a16:creationId xmlns:a16="http://schemas.microsoft.com/office/drawing/2014/main" id="{75F9B388-2E3D-D1BC-A7C8-143ED57A039A}"/>
              </a:ext>
            </a:extLst>
          </p:cNvPr>
          <p:cNvSpPr>
            <a:spLocks noGrp="1"/>
          </p:cNvSpPr>
          <p:nvPr>
            <p:ph type="sldNum" sz="quarter" idx="4"/>
          </p:nvPr>
        </p:nvSpPr>
        <p:spPr/>
        <p:txBody>
          <a:bodyPr/>
          <a:lstStyle/>
          <a:p>
            <a:fld id="{0197657B-8F99-43FF-9C46-7675354BEEB6}" type="slidenum">
              <a:rPr lang="en-US" altLang="fr-FR" smtClean="0"/>
              <a:pPr/>
              <a:t>15</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1A579DA5-B284-21E2-65FF-3E3E5B76D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252338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641" y="280879"/>
            <a:ext cx="7753189" cy="258532"/>
          </a:xfrm>
        </p:spPr>
        <p:txBody>
          <a:bodyPr/>
          <a:lstStyle/>
          <a:p>
            <a:pPr algn="ctr"/>
            <a:r>
              <a:rPr lang="fr-FR" sz="2100" u="sng" dirty="0"/>
              <a:t>Comment adhérer: </a:t>
            </a:r>
            <a:r>
              <a:rPr lang="fr-FR" sz="2100" dirty="0"/>
              <a:t>Bulletin d’adhésion dématérialisé – E-BA</a:t>
            </a:r>
          </a:p>
        </p:txBody>
      </p:sp>
      <p:pic>
        <p:nvPicPr>
          <p:cNvPr id="5" name="Image 4"/>
          <p:cNvPicPr>
            <a:picLocks noChangeAspect="1"/>
          </p:cNvPicPr>
          <p:nvPr/>
        </p:nvPicPr>
        <p:blipFill>
          <a:blip r:embed="rId2"/>
          <a:stretch>
            <a:fillRect/>
          </a:stretch>
        </p:blipFill>
        <p:spPr>
          <a:xfrm>
            <a:off x="3539408" y="1007195"/>
            <a:ext cx="1386057" cy="1995120"/>
          </a:xfrm>
          <a:prstGeom prst="rect">
            <a:avLst/>
          </a:prstGeom>
        </p:spPr>
      </p:pic>
      <p:pic>
        <p:nvPicPr>
          <p:cNvPr id="6" name="Image 5"/>
          <p:cNvPicPr>
            <a:picLocks noChangeAspect="1"/>
          </p:cNvPicPr>
          <p:nvPr/>
        </p:nvPicPr>
        <p:blipFill>
          <a:blip r:embed="rId3"/>
          <a:stretch>
            <a:fillRect/>
          </a:stretch>
        </p:blipFill>
        <p:spPr>
          <a:xfrm>
            <a:off x="353464" y="3159647"/>
            <a:ext cx="8444753" cy="390905"/>
          </a:xfrm>
          <a:prstGeom prst="rect">
            <a:avLst/>
          </a:prstGeom>
        </p:spPr>
      </p:pic>
      <p:pic>
        <p:nvPicPr>
          <p:cNvPr id="7" name="Image 6"/>
          <p:cNvPicPr>
            <a:picLocks noChangeAspect="1"/>
          </p:cNvPicPr>
          <p:nvPr/>
        </p:nvPicPr>
        <p:blipFill>
          <a:blip r:embed="rId4"/>
          <a:stretch>
            <a:fillRect/>
          </a:stretch>
        </p:blipFill>
        <p:spPr>
          <a:xfrm>
            <a:off x="5064314" y="1157662"/>
            <a:ext cx="3728612" cy="1556536"/>
          </a:xfrm>
          <a:prstGeom prst="rect">
            <a:avLst/>
          </a:prstGeom>
        </p:spPr>
      </p:pic>
      <p:grpSp>
        <p:nvGrpSpPr>
          <p:cNvPr id="11" name="Groupe 10"/>
          <p:cNvGrpSpPr/>
          <p:nvPr/>
        </p:nvGrpSpPr>
        <p:grpSpPr>
          <a:xfrm>
            <a:off x="476407" y="3489080"/>
            <a:ext cx="1897959" cy="1065926"/>
            <a:chOff x="476407" y="2776343"/>
            <a:chExt cx="2512273" cy="1065926"/>
          </a:xfrm>
        </p:grpSpPr>
        <p:pic>
          <p:nvPicPr>
            <p:cNvPr id="9" name="Image 8"/>
            <p:cNvPicPr>
              <a:picLocks noChangeAspect="1"/>
            </p:cNvPicPr>
            <p:nvPr/>
          </p:nvPicPr>
          <p:blipFill>
            <a:blip r:embed="rId5"/>
            <a:stretch>
              <a:fillRect/>
            </a:stretch>
          </p:blipFill>
          <p:spPr>
            <a:xfrm>
              <a:off x="476407" y="2776343"/>
              <a:ext cx="2186797" cy="506922"/>
            </a:xfrm>
            <a:prstGeom prst="rect">
              <a:avLst/>
            </a:prstGeom>
          </p:spPr>
        </p:pic>
        <p:pic>
          <p:nvPicPr>
            <p:cNvPr id="10" name="Image 9"/>
            <p:cNvPicPr>
              <a:picLocks noChangeAspect="1"/>
            </p:cNvPicPr>
            <p:nvPr/>
          </p:nvPicPr>
          <p:blipFill>
            <a:blip r:embed="rId6"/>
            <a:stretch>
              <a:fillRect/>
            </a:stretch>
          </p:blipFill>
          <p:spPr>
            <a:xfrm>
              <a:off x="476408" y="3344414"/>
              <a:ext cx="2512272" cy="497855"/>
            </a:xfrm>
            <a:prstGeom prst="rect">
              <a:avLst/>
            </a:prstGeom>
          </p:spPr>
        </p:pic>
      </p:grpSp>
      <p:pic>
        <p:nvPicPr>
          <p:cNvPr id="12" name="Image 11"/>
          <p:cNvPicPr>
            <a:picLocks noChangeAspect="1"/>
          </p:cNvPicPr>
          <p:nvPr/>
        </p:nvPicPr>
        <p:blipFill>
          <a:blip r:embed="rId7"/>
          <a:stretch>
            <a:fillRect/>
          </a:stretch>
        </p:blipFill>
        <p:spPr>
          <a:xfrm>
            <a:off x="2561464" y="3477116"/>
            <a:ext cx="1641463" cy="230503"/>
          </a:xfrm>
          <a:prstGeom prst="rect">
            <a:avLst/>
          </a:prstGeom>
        </p:spPr>
      </p:pic>
      <p:pic>
        <p:nvPicPr>
          <p:cNvPr id="13" name="Image 12"/>
          <p:cNvPicPr>
            <a:picLocks noChangeAspect="1"/>
          </p:cNvPicPr>
          <p:nvPr/>
        </p:nvPicPr>
        <p:blipFill>
          <a:blip r:embed="rId8"/>
          <a:stretch>
            <a:fillRect/>
          </a:stretch>
        </p:blipFill>
        <p:spPr>
          <a:xfrm>
            <a:off x="2561465" y="3694282"/>
            <a:ext cx="830856" cy="233464"/>
          </a:xfrm>
          <a:prstGeom prst="rect">
            <a:avLst/>
          </a:prstGeom>
        </p:spPr>
      </p:pic>
      <p:pic>
        <p:nvPicPr>
          <p:cNvPr id="14" name="Image 13"/>
          <p:cNvPicPr>
            <a:picLocks noChangeAspect="1"/>
          </p:cNvPicPr>
          <p:nvPr/>
        </p:nvPicPr>
        <p:blipFill>
          <a:blip r:embed="rId9"/>
          <a:stretch>
            <a:fillRect/>
          </a:stretch>
        </p:blipFill>
        <p:spPr>
          <a:xfrm>
            <a:off x="2559254" y="3937223"/>
            <a:ext cx="785132" cy="199852"/>
          </a:xfrm>
          <a:prstGeom prst="rect">
            <a:avLst/>
          </a:prstGeom>
        </p:spPr>
      </p:pic>
      <p:pic>
        <p:nvPicPr>
          <p:cNvPr id="15" name="Image 14"/>
          <p:cNvPicPr>
            <a:picLocks noChangeAspect="1"/>
          </p:cNvPicPr>
          <p:nvPr/>
        </p:nvPicPr>
        <p:blipFill>
          <a:blip r:embed="rId10"/>
          <a:stretch>
            <a:fillRect/>
          </a:stretch>
        </p:blipFill>
        <p:spPr>
          <a:xfrm>
            <a:off x="4789806" y="3512432"/>
            <a:ext cx="1843697" cy="272867"/>
          </a:xfrm>
          <a:prstGeom prst="rect">
            <a:avLst/>
          </a:prstGeom>
        </p:spPr>
      </p:pic>
      <p:sp>
        <p:nvSpPr>
          <p:cNvPr id="16" name="ZoneTexte 15"/>
          <p:cNvSpPr txBox="1"/>
          <p:nvPr/>
        </p:nvSpPr>
        <p:spPr>
          <a:xfrm>
            <a:off x="6705473" y="3457179"/>
            <a:ext cx="2492714" cy="938719"/>
          </a:xfrm>
          <a:prstGeom prst="rect">
            <a:avLst/>
          </a:prstGeom>
          <a:noFill/>
        </p:spPr>
        <p:txBody>
          <a:bodyPr wrap="square" rtlCol="0">
            <a:spAutoFit/>
          </a:bodyPr>
          <a:lstStyle/>
          <a:p>
            <a:r>
              <a:rPr lang="fr-FR" sz="1100" dirty="0">
                <a:solidFill>
                  <a:srgbClr val="006891"/>
                </a:solidFill>
              </a:rPr>
              <a:t>Vérification des informations saisies</a:t>
            </a:r>
          </a:p>
          <a:p>
            <a:r>
              <a:rPr lang="fr-FR" sz="1100" dirty="0">
                <a:solidFill>
                  <a:srgbClr val="006891"/>
                </a:solidFill>
              </a:rPr>
              <a:t>Cliquer sur « j’adhère à la MNT »</a:t>
            </a:r>
          </a:p>
          <a:p>
            <a:r>
              <a:rPr lang="fr-FR" sz="1100" dirty="0">
                <a:solidFill>
                  <a:srgbClr val="006891"/>
                </a:solidFill>
              </a:rPr>
              <a:t>Réception d’une confirmation par email</a:t>
            </a:r>
          </a:p>
          <a:p>
            <a:r>
              <a:rPr lang="fr-FR" sz="1100" dirty="0">
                <a:solidFill>
                  <a:srgbClr val="006891"/>
                </a:solidFill>
              </a:rPr>
              <a:t>Vous pouvez activer votre espace adhérent</a:t>
            </a:r>
          </a:p>
        </p:txBody>
      </p:sp>
      <p:sp>
        <p:nvSpPr>
          <p:cNvPr id="19" name="ZoneTexte 18"/>
          <p:cNvSpPr txBox="1"/>
          <p:nvPr/>
        </p:nvSpPr>
        <p:spPr>
          <a:xfrm>
            <a:off x="4772024" y="3791469"/>
            <a:ext cx="2074687" cy="769441"/>
          </a:xfrm>
          <a:prstGeom prst="rect">
            <a:avLst/>
          </a:prstGeom>
          <a:noFill/>
        </p:spPr>
        <p:txBody>
          <a:bodyPr wrap="square" rtlCol="0">
            <a:spAutoFit/>
          </a:bodyPr>
          <a:lstStyle/>
          <a:p>
            <a:r>
              <a:rPr lang="fr-FR" sz="1100" dirty="0">
                <a:solidFill>
                  <a:srgbClr val="006891"/>
                </a:solidFill>
              </a:rPr>
              <a:t>Télécharger votre dernière attestation Sécurité Sociale et votre RIB pour le versement des remboursements</a:t>
            </a:r>
          </a:p>
        </p:txBody>
      </p:sp>
      <p:sp>
        <p:nvSpPr>
          <p:cNvPr id="22" name="Ellipse 21"/>
          <p:cNvSpPr/>
          <p:nvPr/>
        </p:nvSpPr>
        <p:spPr>
          <a:xfrm>
            <a:off x="3539408" y="1936281"/>
            <a:ext cx="1386057" cy="176828"/>
          </a:xfrm>
          <a:prstGeom prst="ellipse">
            <a:avLst/>
          </a:prstGeom>
          <a:noFill/>
          <a:ln w="222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476408" y="916744"/>
            <a:ext cx="2470907" cy="1384995"/>
          </a:xfrm>
          <a:prstGeom prst="rect">
            <a:avLst/>
          </a:prstGeom>
          <a:noFill/>
          <a:ln w="25400">
            <a:solidFill>
              <a:srgbClr val="006891"/>
            </a:solidFill>
          </a:ln>
        </p:spPr>
        <p:txBody>
          <a:bodyPr wrap="square" rtlCol="0">
            <a:spAutoFit/>
          </a:bodyPr>
          <a:lstStyle/>
          <a:p>
            <a:r>
              <a:rPr lang="fr-FR" sz="1400" dirty="0">
                <a:solidFill>
                  <a:srgbClr val="006891"/>
                </a:solidFill>
              </a:rPr>
              <a:t>Suivez le « pas à pas » pour adhérer en ligne :</a:t>
            </a:r>
          </a:p>
          <a:p>
            <a:endParaRPr lang="fr-FR" sz="1400" dirty="0">
              <a:solidFill>
                <a:srgbClr val="006891"/>
              </a:solidFill>
            </a:endParaRPr>
          </a:p>
          <a:p>
            <a:r>
              <a:rPr lang="fr-FR" sz="1400" dirty="0">
                <a:solidFill>
                  <a:srgbClr val="006891"/>
                </a:solidFill>
              </a:rPr>
              <a:t>Copier le lien dans la barre d’adresse de votre navigateur internet pour accéder à l’E-BA</a:t>
            </a:r>
          </a:p>
        </p:txBody>
      </p:sp>
      <p:cxnSp>
        <p:nvCxnSpPr>
          <p:cNvPr id="26" name="Connecteur droit avec flèche 25"/>
          <p:cNvCxnSpPr/>
          <p:nvPr/>
        </p:nvCxnSpPr>
        <p:spPr>
          <a:xfrm>
            <a:off x="2950699" y="2012439"/>
            <a:ext cx="5887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Espace réservé du numéro de diapositive 3"/>
          <p:cNvSpPr>
            <a:spLocks noGrp="1"/>
          </p:cNvSpPr>
          <p:nvPr>
            <p:ph type="sldNum" sz="quarter" idx="4294967295"/>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p>
            <a:pPr algn="r"/>
            <a:fld id="{0197657B-8F99-43FF-9C46-7675354BEEB6}" type="slidenum">
              <a:rPr lang="en-US" altLang="fr-FR" sz="800" b="1">
                <a:solidFill>
                  <a:schemeClr val="bg1"/>
                </a:solidFill>
                <a:latin typeface="Arial" panose="020B0604020202020204" pitchFamily="34" charset="0"/>
                <a:cs typeface="Arial" panose="020B0604020202020204" pitchFamily="34" charset="0"/>
              </a:rPr>
              <a:pPr algn="r"/>
              <a:t>16</a:t>
            </a:fld>
            <a:endParaRPr lang="en-US" altLang="fr-FR" sz="800" b="1" dirty="0">
              <a:solidFill>
                <a:schemeClr val="bg1"/>
              </a:solidFill>
              <a:latin typeface="Arial" panose="020B0604020202020204" pitchFamily="34" charset="0"/>
              <a:cs typeface="Arial" panose="020B0604020202020204" pitchFamily="34" charset="0"/>
            </a:endParaRPr>
          </a:p>
        </p:txBody>
      </p:sp>
      <p:pic>
        <p:nvPicPr>
          <p:cNvPr id="3" name="Image 2" descr="Une image contenant texte, Graphique, Police, logo&#10;&#10;Le contenu généré par l’IA peut être incorrect.">
            <a:extLst>
              <a:ext uri="{FF2B5EF4-FFF2-40B4-BE49-F238E27FC236}">
                <a16:creationId xmlns:a16="http://schemas.microsoft.com/office/drawing/2014/main" id="{5CD45AA1-8FBE-1374-85B7-563D500580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807841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C7476-945B-810F-EF41-9060FD1C4D31}"/>
              </a:ext>
            </a:extLst>
          </p:cNvPr>
          <p:cNvSpPr>
            <a:spLocks noGrp="1"/>
          </p:cNvSpPr>
          <p:nvPr>
            <p:ph type="title"/>
          </p:nvPr>
        </p:nvSpPr>
        <p:spPr/>
        <p:txBody>
          <a:bodyPr/>
          <a:lstStyle/>
          <a:p>
            <a:r>
              <a:rPr lang="fr-FR" dirty="0"/>
              <a:t>L’inscription</a:t>
            </a:r>
          </a:p>
        </p:txBody>
      </p:sp>
      <p:pic>
        <p:nvPicPr>
          <p:cNvPr id="6" name="Espace réservé du contenu 5" descr="Une image contenant texte, capture d’écran, logiciel, Page web&#10;&#10;Le contenu généré par l’IA peut être incorrect.">
            <a:extLst>
              <a:ext uri="{FF2B5EF4-FFF2-40B4-BE49-F238E27FC236}">
                <a16:creationId xmlns:a16="http://schemas.microsoft.com/office/drawing/2014/main" id="{C13C4934-98C7-AFF5-C693-AE59EBFF56B7}"/>
              </a:ext>
            </a:extLst>
          </p:cNvPr>
          <p:cNvPicPr>
            <a:picLocks noGrp="1" noChangeAspect="1"/>
          </p:cNvPicPr>
          <p:nvPr>
            <p:ph idx="1"/>
          </p:nvPr>
        </p:nvPicPr>
        <p:blipFill>
          <a:blip r:embed="rId2"/>
          <a:stretch>
            <a:fillRect/>
          </a:stretch>
        </p:blipFill>
        <p:spPr>
          <a:xfrm>
            <a:off x="1054040" y="892175"/>
            <a:ext cx="6331071" cy="3473450"/>
          </a:xfrm>
        </p:spPr>
      </p:pic>
      <p:sp>
        <p:nvSpPr>
          <p:cNvPr id="4" name="Espace réservé du numéro de diapositive 3">
            <a:extLst>
              <a:ext uri="{FF2B5EF4-FFF2-40B4-BE49-F238E27FC236}">
                <a16:creationId xmlns:a16="http://schemas.microsoft.com/office/drawing/2014/main" id="{482185AF-3071-B15D-5BD7-FAE7101969CB}"/>
              </a:ext>
            </a:extLst>
          </p:cNvPr>
          <p:cNvSpPr>
            <a:spLocks noGrp="1"/>
          </p:cNvSpPr>
          <p:nvPr>
            <p:ph type="sldNum" sz="quarter" idx="11"/>
          </p:nvPr>
        </p:nvSpPr>
        <p:spPr/>
        <p:txBody>
          <a:bodyPr/>
          <a:lstStyle/>
          <a:p>
            <a:fld id="{91F5E9D1-A7A6-4183-9D13-3F3B5B7D4789}" type="slidenum">
              <a:rPr lang="fr-FR" altLang="fr-FR" noProof="0" smtClean="0"/>
              <a:pPr/>
              <a:t>17</a:t>
            </a:fld>
            <a:endParaRPr lang="fr-FR" altLang="fr-FR" noProof="0"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3B45BECD-D392-C96D-D7EA-471664DF1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50123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1FB614-6C17-3D41-2FBB-FD7FF3CA8F1B}"/>
              </a:ext>
            </a:extLst>
          </p:cNvPr>
          <p:cNvSpPr>
            <a:spLocks noGrp="1"/>
          </p:cNvSpPr>
          <p:nvPr>
            <p:ph type="title"/>
          </p:nvPr>
        </p:nvSpPr>
        <p:spPr/>
        <p:txBody>
          <a:bodyPr/>
          <a:lstStyle/>
          <a:p>
            <a:r>
              <a:rPr lang="fr-FR" dirty="0"/>
              <a:t>Inscription</a:t>
            </a:r>
          </a:p>
        </p:txBody>
      </p:sp>
      <p:pic>
        <p:nvPicPr>
          <p:cNvPr id="6" name="Espace réservé du contenu 5" descr="Une image contenant texte, capture d’écran, logiciel, nombre">
            <a:extLst>
              <a:ext uri="{FF2B5EF4-FFF2-40B4-BE49-F238E27FC236}">
                <a16:creationId xmlns:a16="http://schemas.microsoft.com/office/drawing/2014/main" id="{AE87EF6A-8BA8-E829-CE4C-9F0405B02A64}"/>
              </a:ext>
            </a:extLst>
          </p:cNvPr>
          <p:cNvPicPr>
            <a:picLocks noGrp="1" noChangeAspect="1"/>
          </p:cNvPicPr>
          <p:nvPr>
            <p:ph idx="1"/>
          </p:nvPr>
        </p:nvPicPr>
        <p:blipFill>
          <a:blip r:embed="rId2"/>
          <a:stretch>
            <a:fillRect/>
          </a:stretch>
        </p:blipFill>
        <p:spPr>
          <a:xfrm>
            <a:off x="960488" y="1263413"/>
            <a:ext cx="6291615" cy="3553678"/>
          </a:xfrm>
        </p:spPr>
      </p:pic>
      <p:sp>
        <p:nvSpPr>
          <p:cNvPr id="4" name="Espace réservé du numéro de diapositive 3">
            <a:extLst>
              <a:ext uri="{FF2B5EF4-FFF2-40B4-BE49-F238E27FC236}">
                <a16:creationId xmlns:a16="http://schemas.microsoft.com/office/drawing/2014/main" id="{1B2AF922-3086-82B3-7F89-AFE1A3FD383E}"/>
              </a:ext>
            </a:extLst>
          </p:cNvPr>
          <p:cNvSpPr>
            <a:spLocks noGrp="1"/>
          </p:cNvSpPr>
          <p:nvPr>
            <p:ph type="sldNum" sz="quarter" idx="4"/>
          </p:nvPr>
        </p:nvSpPr>
        <p:spPr/>
        <p:txBody>
          <a:bodyPr/>
          <a:lstStyle/>
          <a:p>
            <a:fld id="{0197657B-8F99-43FF-9C46-7675354BEEB6}" type="slidenum">
              <a:rPr lang="en-US" altLang="fr-FR" smtClean="0"/>
              <a:pPr/>
              <a:t>18</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FDCDA905-0443-FA3C-9E2F-59F0D972E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54693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3386BE-54E6-8887-E96F-5D331B646103}"/>
              </a:ext>
            </a:extLst>
          </p:cNvPr>
          <p:cNvSpPr>
            <a:spLocks noGrp="1"/>
          </p:cNvSpPr>
          <p:nvPr>
            <p:ph type="title"/>
          </p:nvPr>
        </p:nvSpPr>
        <p:spPr/>
        <p:txBody>
          <a:bodyPr/>
          <a:lstStyle/>
          <a:p>
            <a:r>
              <a:rPr lang="fr-FR" dirty="0"/>
              <a:t>Inscription</a:t>
            </a:r>
          </a:p>
        </p:txBody>
      </p:sp>
      <p:pic>
        <p:nvPicPr>
          <p:cNvPr id="6" name="Espace réservé du contenu 5" descr="Une image contenant texte, capture d’écran, nombre, Parallèle&#10;&#10;Le contenu généré par l’IA peut être incorrect.">
            <a:extLst>
              <a:ext uri="{FF2B5EF4-FFF2-40B4-BE49-F238E27FC236}">
                <a16:creationId xmlns:a16="http://schemas.microsoft.com/office/drawing/2014/main" id="{19FA7A36-EDA2-7164-18DF-997552C26D19}"/>
              </a:ext>
            </a:extLst>
          </p:cNvPr>
          <p:cNvPicPr>
            <a:picLocks noGrp="1" noChangeAspect="1"/>
          </p:cNvPicPr>
          <p:nvPr>
            <p:ph idx="1"/>
          </p:nvPr>
        </p:nvPicPr>
        <p:blipFill>
          <a:blip r:embed="rId2"/>
          <a:stretch>
            <a:fillRect/>
          </a:stretch>
        </p:blipFill>
        <p:spPr>
          <a:xfrm>
            <a:off x="1454150" y="1136774"/>
            <a:ext cx="5481444" cy="3672941"/>
          </a:xfrm>
        </p:spPr>
      </p:pic>
      <p:sp>
        <p:nvSpPr>
          <p:cNvPr id="4" name="Espace réservé du numéro de diapositive 3">
            <a:extLst>
              <a:ext uri="{FF2B5EF4-FFF2-40B4-BE49-F238E27FC236}">
                <a16:creationId xmlns:a16="http://schemas.microsoft.com/office/drawing/2014/main" id="{819DD259-2BAD-FE2B-2465-F31420B09DF3}"/>
              </a:ext>
            </a:extLst>
          </p:cNvPr>
          <p:cNvSpPr>
            <a:spLocks noGrp="1"/>
          </p:cNvSpPr>
          <p:nvPr>
            <p:ph type="sldNum" sz="quarter" idx="4"/>
          </p:nvPr>
        </p:nvSpPr>
        <p:spPr/>
        <p:txBody>
          <a:bodyPr/>
          <a:lstStyle/>
          <a:p>
            <a:fld id="{0197657B-8F99-43FF-9C46-7675354BEEB6}" type="slidenum">
              <a:rPr lang="en-US" altLang="fr-FR" smtClean="0"/>
              <a:pPr/>
              <a:t>19</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967ED1C6-BF25-3A81-3A8C-E34142F52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726442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93290-7CCE-9DE0-B165-772869BE050D}"/>
              </a:ext>
            </a:extLst>
          </p:cNvPr>
          <p:cNvSpPr>
            <a:spLocks noGrp="1"/>
          </p:cNvSpPr>
          <p:nvPr>
            <p:ph type="title"/>
          </p:nvPr>
        </p:nvSpPr>
        <p:spPr/>
        <p:txBody>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r>
              <a:rPr lang="fr-FR" sz="4400" dirty="0">
                <a:solidFill>
                  <a:schemeClr val="bg1"/>
                </a:solidFill>
                <a:latin typeface="+mj-lt"/>
              </a:rPr>
              <a:t>Présentation</a:t>
            </a:r>
            <a:r>
              <a:rPr lang="fr-FR" dirty="0">
                <a:solidFill>
                  <a:schemeClr val="bg1"/>
                </a:solidFill>
                <a:latin typeface="+mj-lt"/>
              </a:rPr>
              <a:t> </a:t>
            </a:r>
          </a:p>
        </p:txBody>
      </p:sp>
      <p:sp>
        <p:nvSpPr>
          <p:cNvPr id="5" name="Titre 1">
            <a:extLst>
              <a:ext uri="{FF2B5EF4-FFF2-40B4-BE49-F238E27FC236}">
                <a16:creationId xmlns:a16="http://schemas.microsoft.com/office/drawing/2014/main" id="{EDADC323-E201-6C4B-01F4-4B659A2C8594}"/>
              </a:ext>
            </a:extLst>
          </p:cNvPr>
          <p:cNvSpPr txBox="1">
            <a:spLocks/>
          </p:cNvSpPr>
          <p:nvPr/>
        </p:nvSpPr>
        <p:spPr>
          <a:xfrm>
            <a:off x="2099041" y="1797727"/>
            <a:ext cx="5986829" cy="1642006"/>
          </a:xfrm>
          <a:prstGeom prst="rect">
            <a:avLst/>
          </a:prstGeom>
        </p:spPr>
        <p:txBody>
          <a:bodyPr vert="horz" lIns="0" tIns="0" rIns="0" bIns="0" rtlCol="0" anchor="b" anchorCtr="0">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r>
              <a:rPr lang="fr-FR" sz="2100" b="0" dirty="0">
                <a:solidFill>
                  <a:schemeClr val="bg1"/>
                </a:solidFill>
                <a:latin typeface="+mn-lt"/>
              </a:rPr>
              <a:t>Jean-Baptiste LEONARD </a:t>
            </a:r>
          </a:p>
          <a:p>
            <a:r>
              <a:rPr lang="fr-FR" sz="2100" b="0" dirty="0">
                <a:solidFill>
                  <a:schemeClr val="bg1"/>
                </a:solidFill>
                <a:latin typeface="+mn-lt"/>
              </a:rPr>
              <a:t>Directeur </a:t>
            </a:r>
            <a:r>
              <a:rPr lang="fr-FR" sz="2100" dirty="0">
                <a:solidFill>
                  <a:schemeClr val="bg1"/>
                </a:solidFill>
              </a:rPr>
              <a:t>Général des Services </a:t>
            </a:r>
            <a:endParaRPr lang="fr-FR" sz="2100" b="0" dirty="0">
              <a:solidFill>
                <a:schemeClr val="bg1"/>
              </a:solidFill>
              <a:latin typeface="+mn-lt"/>
            </a:endParaRPr>
          </a:p>
          <a:p>
            <a:endParaRPr lang="fr-FR" sz="2100" b="0" dirty="0">
              <a:solidFill>
                <a:schemeClr val="bg1"/>
              </a:solidFill>
            </a:endParaRPr>
          </a:p>
          <a:p>
            <a:r>
              <a:rPr lang="fr-FR" sz="2100" b="0" dirty="0">
                <a:solidFill>
                  <a:schemeClr val="bg1"/>
                </a:solidFill>
                <a:latin typeface="+mn-lt"/>
              </a:rPr>
              <a:t>Noémie SCHATZELLE </a:t>
            </a:r>
          </a:p>
          <a:p>
            <a:r>
              <a:rPr lang="fr-FR" sz="2100" b="0" dirty="0">
                <a:solidFill>
                  <a:schemeClr val="bg1"/>
                </a:solidFill>
                <a:latin typeface="+mn-lt"/>
              </a:rPr>
              <a:t>Responsable de service social </a:t>
            </a:r>
          </a:p>
        </p:txBody>
      </p:sp>
      <p:pic>
        <p:nvPicPr>
          <p:cNvPr id="6" name="Image 5" descr="Une image contenant texte, Graphique, Police, logo&#10;&#10;Le contenu généré par l’IA peut être incorrect.">
            <a:extLst>
              <a:ext uri="{FF2B5EF4-FFF2-40B4-BE49-F238E27FC236}">
                <a16:creationId xmlns:a16="http://schemas.microsoft.com/office/drawing/2014/main" id="{5732F812-73CF-4246-E9A2-DB46CAEE0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01" y="1839380"/>
            <a:ext cx="1510942" cy="1510942"/>
          </a:xfrm>
          <a:prstGeom prst="rect">
            <a:avLst/>
          </a:prstGeom>
        </p:spPr>
      </p:pic>
      <p:pic>
        <p:nvPicPr>
          <p:cNvPr id="7" name="Image 6" descr="Une image contenant texte, Graphique, Police, conception&#10;&#10;Le contenu généré par l’IA peut être incorrect.">
            <a:extLst>
              <a:ext uri="{FF2B5EF4-FFF2-40B4-BE49-F238E27FC236}">
                <a16:creationId xmlns:a16="http://schemas.microsoft.com/office/drawing/2014/main" id="{6FA1EB91-580A-4A74-8874-ED79CD41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50" y="3569836"/>
            <a:ext cx="1260791" cy="1274297"/>
          </a:xfrm>
          <a:prstGeom prst="rect">
            <a:avLst/>
          </a:prstGeom>
          <a:ln w="28575">
            <a:noFill/>
          </a:ln>
        </p:spPr>
      </p:pic>
      <p:sp>
        <p:nvSpPr>
          <p:cNvPr id="8" name="Titre 1">
            <a:extLst>
              <a:ext uri="{FF2B5EF4-FFF2-40B4-BE49-F238E27FC236}">
                <a16:creationId xmlns:a16="http://schemas.microsoft.com/office/drawing/2014/main" id="{7E3A6BEC-AC64-7A1A-F24E-882069D07948}"/>
              </a:ext>
            </a:extLst>
          </p:cNvPr>
          <p:cNvSpPr txBox="1">
            <a:spLocks/>
          </p:cNvSpPr>
          <p:nvPr/>
        </p:nvSpPr>
        <p:spPr>
          <a:xfrm>
            <a:off x="1973942" y="2210801"/>
            <a:ext cx="5986829" cy="721898"/>
          </a:xfrm>
          <a:prstGeom prst="rect">
            <a:avLst/>
          </a:prstGeom>
        </p:spPr>
        <p:txBody>
          <a:bodyPr vert="horz" lIns="0" tIns="0" rIns="0" bIns="0" rtlCol="0" anchor="b" anchorCtr="0">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endParaRPr lang="fr-FR" sz="2700" dirty="0">
              <a:solidFill>
                <a:schemeClr val="bg1"/>
              </a:solidFill>
              <a:latin typeface="+mn-lt"/>
            </a:endParaRPr>
          </a:p>
        </p:txBody>
      </p:sp>
      <p:sp>
        <p:nvSpPr>
          <p:cNvPr id="9" name="Titre 1">
            <a:extLst>
              <a:ext uri="{FF2B5EF4-FFF2-40B4-BE49-F238E27FC236}">
                <a16:creationId xmlns:a16="http://schemas.microsoft.com/office/drawing/2014/main" id="{8694993D-EBF6-3167-50B1-CA5A020B5B6C}"/>
              </a:ext>
            </a:extLst>
          </p:cNvPr>
          <p:cNvSpPr txBox="1">
            <a:spLocks/>
          </p:cNvSpPr>
          <p:nvPr/>
        </p:nvSpPr>
        <p:spPr>
          <a:xfrm>
            <a:off x="2099041" y="4125867"/>
            <a:ext cx="5986829" cy="687914"/>
          </a:xfrm>
          <a:prstGeom prst="rect">
            <a:avLst/>
          </a:prstGeom>
        </p:spPr>
        <p:txBody>
          <a:bodyPr vert="horz" lIns="0" tIns="0" rIns="0" bIns="0" rtlCol="0" anchor="b" anchorCtr="0">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r>
              <a:rPr lang="fr-FR" sz="2100" b="0" dirty="0">
                <a:solidFill>
                  <a:schemeClr val="bg1"/>
                </a:solidFill>
                <a:latin typeface="+mn-lt"/>
              </a:rPr>
              <a:t>Bruno PAULIN</a:t>
            </a:r>
          </a:p>
          <a:p>
            <a:r>
              <a:rPr lang="fr-FR" sz="2100" b="0" dirty="0">
                <a:solidFill>
                  <a:schemeClr val="bg1"/>
                </a:solidFill>
                <a:latin typeface="+mn-lt"/>
              </a:rPr>
              <a:t>Responsable de développement 55</a:t>
            </a:r>
          </a:p>
        </p:txBody>
      </p:sp>
    </p:spTree>
    <p:extLst>
      <p:ext uri="{BB962C8B-B14F-4D97-AF65-F5344CB8AC3E}">
        <p14:creationId xmlns:p14="http://schemas.microsoft.com/office/powerpoint/2010/main" val="542616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AB23E8-1F01-E9B3-541D-450028D35D04}"/>
              </a:ext>
            </a:extLst>
          </p:cNvPr>
          <p:cNvSpPr>
            <a:spLocks noGrp="1"/>
          </p:cNvSpPr>
          <p:nvPr>
            <p:ph type="title"/>
          </p:nvPr>
        </p:nvSpPr>
        <p:spPr/>
        <p:txBody>
          <a:bodyPr/>
          <a:lstStyle/>
          <a:p>
            <a:r>
              <a:rPr lang="fr-FR" dirty="0"/>
              <a:t>Inscription</a:t>
            </a:r>
          </a:p>
        </p:txBody>
      </p:sp>
      <p:pic>
        <p:nvPicPr>
          <p:cNvPr id="6" name="Espace réservé du contenu 5" descr="Une image contenant texte, capture d’écran, Parallèle, nombre&#10;&#10;Le contenu généré par l’IA peut être incorrect.">
            <a:extLst>
              <a:ext uri="{FF2B5EF4-FFF2-40B4-BE49-F238E27FC236}">
                <a16:creationId xmlns:a16="http://schemas.microsoft.com/office/drawing/2014/main" id="{293C9495-713D-019E-9833-B9124980D7C3}"/>
              </a:ext>
            </a:extLst>
          </p:cNvPr>
          <p:cNvPicPr>
            <a:picLocks noGrp="1" noChangeAspect="1"/>
          </p:cNvPicPr>
          <p:nvPr>
            <p:ph idx="1"/>
          </p:nvPr>
        </p:nvPicPr>
        <p:blipFill>
          <a:blip r:embed="rId2"/>
          <a:stretch>
            <a:fillRect/>
          </a:stretch>
        </p:blipFill>
        <p:spPr>
          <a:xfrm>
            <a:off x="1974850" y="1275498"/>
            <a:ext cx="4576415" cy="3659579"/>
          </a:xfrm>
        </p:spPr>
      </p:pic>
      <p:sp>
        <p:nvSpPr>
          <p:cNvPr id="4" name="Espace réservé du numéro de diapositive 3">
            <a:extLst>
              <a:ext uri="{FF2B5EF4-FFF2-40B4-BE49-F238E27FC236}">
                <a16:creationId xmlns:a16="http://schemas.microsoft.com/office/drawing/2014/main" id="{9EB82881-52DF-C866-5D07-3B67AA4BC412}"/>
              </a:ext>
            </a:extLst>
          </p:cNvPr>
          <p:cNvSpPr>
            <a:spLocks noGrp="1"/>
          </p:cNvSpPr>
          <p:nvPr>
            <p:ph type="sldNum" sz="quarter" idx="4"/>
          </p:nvPr>
        </p:nvSpPr>
        <p:spPr/>
        <p:txBody>
          <a:bodyPr/>
          <a:lstStyle/>
          <a:p>
            <a:fld id="{0197657B-8F99-43FF-9C46-7675354BEEB6}" type="slidenum">
              <a:rPr lang="en-US" altLang="fr-FR" smtClean="0"/>
              <a:pPr/>
              <a:t>20</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6B8798FF-1B01-A434-559F-00FC0FD77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988312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258CE7-3D38-2131-DD2E-11E321DB1C9A}"/>
              </a:ext>
            </a:extLst>
          </p:cNvPr>
          <p:cNvSpPr>
            <a:spLocks noGrp="1"/>
          </p:cNvSpPr>
          <p:nvPr>
            <p:ph type="title"/>
          </p:nvPr>
        </p:nvSpPr>
        <p:spPr>
          <a:xfrm>
            <a:off x="450000" y="268600"/>
            <a:ext cx="8216900" cy="362800"/>
          </a:xfrm>
        </p:spPr>
        <p:txBody>
          <a:bodyPr/>
          <a:lstStyle/>
          <a:p>
            <a:r>
              <a:rPr lang="fr-FR" dirty="0"/>
              <a:t>Inscription validée </a:t>
            </a:r>
          </a:p>
        </p:txBody>
      </p:sp>
      <p:pic>
        <p:nvPicPr>
          <p:cNvPr id="6" name="Espace réservé du contenu 5" descr="Une image contenant texte, capture d’écran, conception">
            <a:extLst>
              <a:ext uri="{FF2B5EF4-FFF2-40B4-BE49-F238E27FC236}">
                <a16:creationId xmlns:a16="http://schemas.microsoft.com/office/drawing/2014/main" id="{0E35EA68-BAF0-24BA-CD66-A226D8A56134}"/>
              </a:ext>
            </a:extLst>
          </p:cNvPr>
          <p:cNvPicPr>
            <a:picLocks noGrp="1" noChangeAspect="1"/>
          </p:cNvPicPr>
          <p:nvPr>
            <p:ph idx="1"/>
          </p:nvPr>
        </p:nvPicPr>
        <p:blipFill>
          <a:blip r:embed="rId2"/>
          <a:stretch>
            <a:fillRect/>
          </a:stretch>
        </p:blipFill>
        <p:spPr>
          <a:xfrm>
            <a:off x="2946400" y="631400"/>
            <a:ext cx="3048000" cy="4322442"/>
          </a:xfrm>
        </p:spPr>
      </p:pic>
      <p:sp>
        <p:nvSpPr>
          <p:cNvPr id="4" name="Espace réservé du numéro de diapositive 3">
            <a:extLst>
              <a:ext uri="{FF2B5EF4-FFF2-40B4-BE49-F238E27FC236}">
                <a16:creationId xmlns:a16="http://schemas.microsoft.com/office/drawing/2014/main" id="{0E805F73-E392-2EED-D7C1-5BF815DF5220}"/>
              </a:ext>
            </a:extLst>
          </p:cNvPr>
          <p:cNvSpPr>
            <a:spLocks noGrp="1"/>
          </p:cNvSpPr>
          <p:nvPr>
            <p:ph type="sldNum" sz="quarter" idx="4"/>
          </p:nvPr>
        </p:nvSpPr>
        <p:spPr/>
        <p:txBody>
          <a:bodyPr/>
          <a:lstStyle/>
          <a:p>
            <a:fld id="{0197657B-8F99-43FF-9C46-7675354BEEB6}" type="slidenum">
              <a:rPr lang="en-US" altLang="fr-FR" smtClean="0"/>
              <a:pPr/>
              <a:t>21</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11BCB54F-3174-E015-E369-4976BAFAF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49295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F48EB9-649E-4053-830C-5A3F852FC999}"/>
              </a:ext>
            </a:extLst>
          </p:cNvPr>
          <p:cNvSpPr>
            <a:spLocks noGrp="1"/>
          </p:cNvSpPr>
          <p:nvPr>
            <p:ph type="title"/>
          </p:nvPr>
        </p:nvSpPr>
        <p:spPr/>
        <p:txBody>
          <a:bodyPr/>
          <a:lstStyle/>
          <a:p>
            <a:r>
              <a:rPr lang="fr-FR" dirty="0"/>
              <a:t>Comment adhérer?</a:t>
            </a:r>
          </a:p>
        </p:txBody>
      </p:sp>
      <p:sp>
        <p:nvSpPr>
          <p:cNvPr id="4" name="Espace réservé du numéro de diapositive 3">
            <a:extLst>
              <a:ext uri="{FF2B5EF4-FFF2-40B4-BE49-F238E27FC236}">
                <a16:creationId xmlns:a16="http://schemas.microsoft.com/office/drawing/2014/main" id="{AE6039E1-7A53-42C9-BEC1-053C6C213574}"/>
              </a:ext>
            </a:extLst>
          </p:cNvPr>
          <p:cNvSpPr>
            <a:spLocks noGrp="1"/>
          </p:cNvSpPr>
          <p:nvPr>
            <p:ph type="sldNum" sz="quarter" idx="4"/>
          </p:nvPr>
        </p:nvSpPr>
        <p:spPr/>
        <p:txBody>
          <a:bodyPr/>
          <a:lstStyle/>
          <a:p>
            <a:fld id="{0197657B-8F99-43FF-9C46-7675354BEEB6}" type="slidenum">
              <a:rPr lang="en-US" altLang="fr-FR" smtClean="0"/>
              <a:pPr/>
              <a:t>22</a:t>
            </a:fld>
            <a:endParaRPr lang="en-US" altLang="fr-FR" dirty="0"/>
          </a:p>
        </p:txBody>
      </p:sp>
      <p:sp>
        <p:nvSpPr>
          <p:cNvPr id="5" name="Zone de texte 20">
            <a:extLst>
              <a:ext uri="{FF2B5EF4-FFF2-40B4-BE49-F238E27FC236}">
                <a16:creationId xmlns:a16="http://schemas.microsoft.com/office/drawing/2014/main" id="{E6AC0153-D48C-4C31-BB1B-1F76CBB300A6}"/>
              </a:ext>
            </a:extLst>
          </p:cNvPr>
          <p:cNvSpPr txBox="1">
            <a:spLocks noGrp="1"/>
          </p:cNvSpPr>
          <p:nvPr>
            <p:ph idx="1"/>
          </p:nvPr>
        </p:nvSpPr>
        <p:spPr>
          <a:xfrm>
            <a:off x="103636" y="969818"/>
            <a:ext cx="8409982" cy="3768437"/>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rmAutofit fontScale="92500" lnSpcReduction="20000"/>
          </a:bodyPr>
          <a:lstStyle/>
          <a:p>
            <a:pPr marL="342900" lvl="0" indent="-342900" algn="just">
              <a:lnSpc>
                <a:spcPct val="120000"/>
              </a:lnSpc>
              <a:spcAft>
                <a:spcPts val="900"/>
              </a:spcAft>
              <a:buClr>
                <a:srgbClr val="C7D300"/>
              </a:buClr>
              <a:buFont typeface="Segoe UI Emoji" panose="020B0502040204020203" pitchFamily="34" charset="0"/>
              <a:buChar char="▸"/>
            </a:pPr>
            <a:r>
              <a:rPr lang="fr-FR" sz="1300" dirty="0">
                <a:solidFill>
                  <a:schemeClr val="accent3"/>
                </a:solidFill>
                <a:effectLst/>
                <a:latin typeface="Arial" panose="020B0604020202020204" pitchFamily="34" charset="0"/>
                <a:ea typeface="Times New Roman" panose="02020603050405020304" pitchFamily="18" charset="0"/>
                <a:cs typeface="Times-Roman"/>
              </a:rPr>
              <a:t>Vous ne disposez pas de complémentaire santé </a:t>
            </a:r>
            <a:r>
              <a:rPr lang="fr-FR" sz="1000" dirty="0">
                <a:solidFill>
                  <a:srgbClr val="006891"/>
                </a:solidFill>
                <a:effectLst/>
                <a:latin typeface="Arial" panose="020B0604020202020204" pitchFamily="34" charset="0"/>
                <a:ea typeface="Times New Roman" panose="02020603050405020304" pitchFamily="18" charset="0"/>
                <a:cs typeface="Times-Roman"/>
              </a:rPr>
              <a:t>: Votre adhésion peut intervenir au 1</a:t>
            </a:r>
            <a:r>
              <a:rPr lang="fr-FR" sz="1000" baseline="30000" dirty="0">
                <a:solidFill>
                  <a:srgbClr val="006891"/>
                </a:solidFill>
                <a:effectLst/>
                <a:latin typeface="Arial" panose="020B0604020202020204" pitchFamily="34" charset="0"/>
                <a:ea typeface="Times New Roman" panose="02020603050405020304" pitchFamily="18" charset="0"/>
                <a:cs typeface="Times-Roman"/>
              </a:rPr>
              <a:t>er</a:t>
            </a:r>
            <a:r>
              <a:rPr lang="fr-FR" sz="1000" dirty="0">
                <a:solidFill>
                  <a:srgbClr val="006891"/>
                </a:solidFill>
                <a:effectLst/>
                <a:latin typeface="Arial" panose="020B0604020202020204" pitchFamily="34" charset="0"/>
                <a:ea typeface="Times New Roman" panose="02020603050405020304" pitchFamily="18" charset="0"/>
                <a:cs typeface="Times-Roman"/>
              </a:rPr>
              <a:t> jour du mois suivant l’enregistrement de cette adhésion en ligne.</a:t>
            </a:r>
            <a:endParaRPr lang="fr-FR" sz="1200" dirty="0">
              <a:solidFill>
                <a:srgbClr val="000000"/>
              </a:solidFill>
              <a:effectLst/>
              <a:latin typeface="Times-Roman"/>
              <a:ea typeface="Times New Roman" panose="02020603050405020304" pitchFamily="18" charset="0"/>
              <a:cs typeface="Times-Roman"/>
            </a:endParaRPr>
          </a:p>
          <a:p>
            <a:pPr marL="342900" lvl="0" indent="-342900" algn="just">
              <a:lnSpc>
                <a:spcPct val="120000"/>
              </a:lnSpc>
              <a:spcAft>
                <a:spcPts val="300"/>
              </a:spcAft>
              <a:buClr>
                <a:srgbClr val="C7D300"/>
              </a:buClr>
              <a:buFont typeface="Segoe UI Emoji" panose="020B0502040204020203" pitchFamily="34" charset="0"/>
              <a:buChar char="▸"/>
            </a:pPr>
            <a:r>
              <a:rPr lang="fr-FR" sz="1300" b="1" dirty="0">
                <a:solidFill>
                  <a:schemeClr val="accent3"/>
                </a:solidFill>
                <a:effectLst/>
                <a:latin typeface="Arial" panose="020B0604020202020204" pitchFamily="34" charset="0"/>
                <a:ea typeface="Times New Roman" panose="02020603050405020304" pitchFamily="18" charset="0"/>
                <a:cs typeface="Times-Roman"/>
              </a:rPr>
              <a:t>Vous êtes actuellement adhérent à la complémentaire santé de la MNT</a:t>
            </a:r>
            <a:r>
              <a:rPr lang="fr-FR" sz="1300" dirty="0">
                <a:solidFill>
                  <a:schemeClr val="accent3"/>
                </a:solidFill>
                <a:effectLst/>
                <a:latin typeface="Arial" panose="020B0604020202020204" pitchFamily="34" charset="0"/>
                <a:ea typeface="Times New Roman" panose="02020603050405020304" pitchFamily="18" charset="0"/>
                <a:cs typeface="Times-Roman"/>
              </a:rPr>
              <a:t> </a:t>
            </a:r>
            <a:r>
              <a:rPr lang="fr-FR" sz="1000" dirty="0">
                <a:solidFill>
                  <a:srgbClr val="006891"/>
                </a:solidFill>
                <a:effectLst/>
                <a:latin typeface="Arial" panose="020B0604020202020204" pitchFamily="34" charset="0"/>
                <a:ea typeface="Times New Roman" panose="02020603050405020304" pitchFamily="18" charset="0"/>
                <a:cs typeface="Times-Roman"/>
              </a:rPr>
              <a:t>: Vous restez adhérent</a:t>
            </a:r>
            <a:endParaRPr lang="fr-FR" sz="1200" dirty="0">
              <a:solidFill>
                <a:srgbClr val="000000"/>
              </a:solidFill>
              <a:effectLst/>
              <a:latin typeface="Times-Roman"/>
              <a:ea typeface="Times New Roman" panose="02020603050405020304" pitchFamily="18" charset="0"/>
              <a:cs typeface="Times-Roman"/>
            </a:endParaRPr>
          </a:p>
          <a:p>
            <a:pPr marL="269875" algn="just">
              <a:lnSpc>
                <a:spcPct val="120000"/>
              </a:lnSpc>
              <a:spcAft>
                <a:spcPts val="300"/>
              </a:spcAft>
            </a:pPr>
            <a:r>
              <a:rPr lang="fr-FR" sz="1000" dirty="0">
                <a:solidFill>
                  <a:srgbClr val="006891"/>
                </a:solidFill>
                <a:effectLst/>
                <a:latin typeface="Arial" panose="020B0604020202020204" pitchFamily="34" charset="0"/>
                <a:ea typeface="Times New Roman" panose="02020603050405020304" pitchFamily="18" charset="0"/>
                <a:cs typeface="Times-Roman"/>
              </a:rPr>
              <a:t>Toutefois vous devez résilier votre contrat actuel pour intégrer le contrat de cette convention :</a:t>
            </a:r>
            <a:endParaRPr lang="fr-FR" sz="1200" dirty="0">
              <a:solidFill>
                <a:srgbClr val="000000"/>
              </a:solidFill>
              <a:effectLst/>
              <a:latin typeface="Times-Roman"/>
              <a:ea typeface="Times New Roman" panose="02020603050405020304" pitchFamily="18" charset="0"/>
              <a:cs typeface="Times-Roman"/>
            </a:endParaRPr>
          </a:p>
          <a:p>
            <a:pPr marL="742950" lvl="1" indent="-285750" algn="just">
              <a:lnSpc>
                <a:spcPct val="120000"/>
              </a:lnSpc>
              <a:spcAft>
                <a:spcPts val="300"/>
              </a:spcAft>
              <a:buFont typeface="Arial" panose="020B0604020202020204" pitchFamily="34" charset="0"/>
              <a:buChar char="•"/>
            </a:pPr>
            <a:r>
              <a:rPr lang="fr-FR" sz="1000" dirty="0">
                <a:solidFill>
                  <a:srgbClr val="006891"/>
                </a:solidFill>
                <a:effectLst/>
                <a:latin typeface="Arial" panose="020B0604020202020204" pitchFamily="34" charset="0"/>
                <a:ea typeface="Times New Roman" panose="02020603050405020304" pitchFamily="18" charset="0"/>
                <a:cs typeface="Times-Roman"/>
              </a:rPr>
              <a:t>Par email à : </a:t>
            </a:r>
            <a:r>
              <a:rPr lang="fr-FR" sz="1000" u="sng" dirty="0">
                <a:solidFill>
                  <a:srgbClr val="006891"/>
                </a:solidFill>
                <a:effectLst/>
                <a:latin typeface="Arial" panose="020B0604020202020204" pitchFamily="34" charset="0"/>
                <a:ea typeface="Times New Roman" panose="02020603050405020304" pitchFamily="18" charset="0"/>
                <a:cs typeface="Times-Roman"/>
              </a:rPr>
              <a:t>web-adh-d055@mnt.fr</a:t>
            </a:r>
            <a:endParaRPr lang="fr-FR" sz="1200" dirty="0">
              <a:solidFill>
                <a:srgbClr val="000000"/>
              </a:solidFill>
              <a:effectLst/>
              <a:latin typeface="Times-Roman"/>
              <a:ea typeface="Times New Roman" panose="02020603050405020304" pitchFamily="18" charset="0"/>
              <a:cs typeface="Times-Roman"/>
            </a:endParaRPr>
          </a:p>
          <a:p>
            <a:pPr marL="742950" lvl="1" indent="-285750" algn="just">
              <a:lnSpc>
                <a:spcPct val="120000"/>
              </a:lnSpc>
              <a:spcAft>
                <a:spcPts val="300"/>
              </a:spcAft>
              <a:buFont typeface="Arial" panose="020B0604020202020204" pitchFamily="34" charset="0"/>
              <a:buChar char="•"/>
            </a:pPr>
            <a:r>
              <a:rPr lang="fr-FR" sz="1000" dirty="0">
                <a:solidFill>
                  <a:srgbClr val="006891"/>
                </a:solidFill>
                <a:effectLst/>
                <a:latin typeface="Arial" panose="020B0604020202020204" pitchFamily="34" charset="0"/>
                <a:ea typeface="Times New Roman" panose="02020603050405020304" pitchFamily="18" charset="0"/>
                <a:cs typeface="Times-Roman"/>
              </a:rPr>
              <a:t>Par courrier adressé à : Agence MNT, 32, Avenue </a:t>
            </a:r>
            <a:r>
              <a:rPr lang="fr-FR" sz="1000" dirty="0" err="1">
                <a:solidFill>
                  <a:srgbClr val="006891"/>
                </a:solidFill>
                <a:effectLst/>
                <a:latin typeface="Arial" panose="020B0604020202020204" pitchFamily="34" charset="0"/>
                <a:ea typeface="Times New Roman" panose="02020603050405020304" pitchFamily="18" charset="0"/>
                <a:cs typeface="Times-Roman"/>
              </a:rPr>
              <a:t>delattre</a:t>
            </a:r>
            <a:r>
              <a:rPr lang="fr-FR" sz="1000" dirty="0">
                <a:solidFill>
                  <a:srgbClr val="006891"/>
                </a:solidFill>
                <a:effectLst/>
                <a:latin typeface="Arial" panose="020B0604020202020204" pitchFamily="34" charset="0"/>
                <a:ea typeface="Times New Roman" panose="02020603050405020304" pitchFamily="18" charset="0"/>
                <a:cs typeface="Times-Roman"/>
              </a:rPr>
              <a:t> de </a:t>
            </a:r>
            <a:r>
              <a:rPr lang="fr-FR" sz="1000" dirty="0" err="1">
                <a:solidFill>
                  <a:srgbClr val="006891"/>
                </a:solidFill>
                <a:effectLst/>
                <a:latin typeface="Arial" panose="020B0604020202020204" pitchFamily="34" charset="0"/>
                <a:ea typeface="Times New Roman" panose="02020603050405020304" pitchFamily="18" charset="0"/>
                <a:cs typeface="Times-Roman"/>
              </a:rPr>
              <a:t>tassigny</a:t>
            </a:r>
            <a:r>
              <a:rPr lang="fr-FR" sz="1000" dirty="0">
                <a:solidFill>
                  <a:srgbClr val="006891"/>
                </a:solidFill>
                <a:effectLst/>
                <a:latin typeface="Arial" panose="020B0604020202020204" pitchFamily="34" charset="0"/>
                <a:ea typeface="Times New Roman" panose="02020603050405020304" pitchFamily="18" charset="0"/>
                <a:cs typeface="Times-Roman"/>
              </a:rPr>
              <a:t> 55 VERDUN</a:t>
            </a:r>
            <a:endParaRPr lang="fr-FR" sz="1200" dirty="0">
              <a:solidFill>
                <a:srgbClr val="000000"/>
              </a:solidFill>
              <a:effectLst/>
              <a:latin typeface="Times-Roman"/>
              <a:ea typeface="Times New Roman" panose="02020603050405020304" pitchFamily="18" charset="0"/>
              <a:cs typeface="Times-Roman"/>
            </a:endParaRPr>
          </a:p>
          <a:p>
            <a:pPr marL="269875" algn="just">
              <a:lnSpc>
                <a:spcPct val="120000"/>
              </a:lnSpc>
              <a:spcAft>
                <a:spcPts val="900"/>
              </a:spcAft>
            </a:pPr>
            <a:r>
              <a:rPr lang="fr-FR" sz="1000" dirty="0">
                <a:solidFill>
                  <a:srgbClr val="006891"/>
                </a:solidFill>
                <a:effectLst/>
                <a:latin typeface="Arial" panose="020B0604020202020204" pitchFamily="34" charset="0"/>
                <a:ea typeface="Times New Roman" panose="02020603050405020304" pitchFamily="18" charset="0"/>
                <a:cs typeface="Times-Roman"/>
              </a:rPr>
              <a:t>Pour adhérer au contrat collectif proposé par le CDG 55, il vous faut remplir un nouveau bulletin d’adhésion en ligne (votre collectivité vous communiquera un lien internet pour effectuer cette démarche d'adhésion)</a:t>
            </a:r>
            <a:endParaRPr lang="fr-FR" sz="1200" dirty="0">
              <a:solidFill>
                <a:srgbClr val="000000"/>
              </a:solidFill>
              <a:effectLst/>
              <a:latin typeface="Times-Roman"/>
              <a:ea typeface="Times New Roman" panose="02020603050405020304" pitchFamily="18" charset="0"/>
              <a:cs typeface="Times-Roman"/>
            </a:endParaRPr>
          </a:p>
          <a:p>
            <a:pPr marL="342900" lvl="0" indent="-342900" algn="just">
              <a:lnSpc>
                <a:spcPct val="120000"/>
              </a:lnSpc>
              <a:spcAft>
                <a:spcPts val="300"/>
              </a:spcAft>
              <a:buClr>
                <a:srgbClr val="C7D300"/>
              </a:buClr>
              <a:buFont typeface="Segoe UI Emoji" panose="020B0502040204020203" pitchFamily="34" charset="0"/>
              <a:buChar char="▸"/>
            </a:pPr>
            <a:r>
              <a:rPr lang="fr-FR" sz="1300" dirty="0">
                <a:solidFill>
                  <a:schemeClr val="accent3"/>
                </a:solidFill>
              </a:rPr>
              <a:t>Vous êtes couvert par une complémentaire santé autre que celle de la MNT</a:t>
            </a:r>
            <a:r>
              <a:rPr lang="fr-FR" sz="1000" dirty="0">
                <a:solidFill>
                  <a:srgbClr val="006891"/>
                </a:solidFill>
                <a:effectLst/>
                <a:latin typeface="Arial" panose="020B0604020202020204" pitchFamily="34" charset="0"/>
                <a:ea typeface="Times New Roman" panose="02020603050405020304" pitchFamily="18" charset="0"/>
                <a:cs typeface="Times-Roman"/>
              </a:rPr>
              <a:t> : Pour profiter de ces garanties, vous devez résilier votre complémentaire santé actuelle et remplir un nouveau bulletin d’adhésion en ligne en précisant la date d’effet d’adhésion souhaitée.</a:t>
            </a:r>
            <a:endParaRPr lang="fr-FR" sz="1200" dirty="0">
              <a:solidFill>
                <a:srgbClr val="000000"/>
              </a:solidFill>
              <a:effectLst/>
              <a:latin typeface="Times-Roman"/>
              <a:ea typeface="Times New Roman" panose="02020603050405020304" pitchFamily="18" charset="0"/>
              <a:cs typeface="Times-Roman"/>
            </a:endParaRPr>
          </a:p>
          <a:p>
            <a:pPr algn="just">
              <a:lnSpc>
                <a:spcPct val="120000"/>
              </a:lnSpc>
              <a:spcBef>
                <a:spcPts val="600"/>
              </a:spcBef>
              <a:spcAft>
                <a:spcPts val="0"/>
              </a:spcAft>
            </a:pPr>
            <a:r>
              <a:rPr lang="fr-FR" sz="1000" b="1" spc="-20" dirty="0">
                <a:solidFill>
                  <a:srgbClr val="006891"/>
                </a:solidFill>
                <a:effectLst/>
                <a:latin typeface="Arial" panose="020B0604020202020204" pitchFamily="34" charset="0"/>
                <a:ea typeface="Times New Roman" panose="02020603050405020304" pitchFamily="18" charset="0"/>
                <a:cs typeface="Times-Roman"/>
              </a:rPr>
              <a:t>Résiliation infra-annuelle</a:t>
            </a:r>
            <a:endParaRPr lang="fr-FR" sz="1200" dirty="0">
              <a:solidFill>
                <a:srgbClr val="000000"/>
              </a:solidFill>
              <a:effectLst/>
              <a:latin typeface="Times-Roman"/>
              <a:ea typeface="Times New Roman" panose="02020603050405020304" pitchFamily="18" charset="0"/>
              <a:cs typeface="Times-Roman"/>
            </a:endParaRPr>
          </a:p>
          <a:p>
            <a:pPr algn="just">
              <a:lnSpc>
                <a:spcPct val="120000"/>
              </a:lnSpc>
              <a:spcAft>
                <a:spcPts val="600"/>
              </a:spcAft>
            </a:pPr>
            <a:r>
              <a:rPr lang="fr-FR" sz="1000" b="1" i="1" dirty="0">
                <a:solidFill>
                  <a:srgbClr val="006891"/>
                </a:solidFill>
                <a:effectLst/>
                <a:latin typeface="Arial" panose="020B0604020202020204" pitchFamily="34" charset="0"/>
                <a:ea typeface="Times New Roman" panose="02020603050405020304" pitchFamily="18" charset="0"/>
                <a:cs typeface="Times-Roman"/>
              </a:rPr>
              <a:t>Si vous avez souscrit votre contrat depuis au moins 12 mois, à compter du 1er décembre 2020, vous ou la personne morale souscriptrice aurez aussi la possibilité de le résilier à tout moment sans frais ni pénalités. La dénonciation de l'adhésion ou la résiliation prendront effet un mois après que la mutuelle en a reçu notification par vous-même ou par la personne morale souscriptrice.</a:t>
            </a:r>
            <a:endParaRPr lang="fr-FR" sz="1200" dirty="0">
              <a:solidFill>
                <a:srgbClr val="000000"/>
              </a:solidFill>
              <a:effectLst/>
              <a:latin typeface="Times-Roman"/>
              <a:ea typeface="Times New Roman" panose="02020603050405020304" pitchFamily="18" charset="0"/>
              <a:cs typeface="Times-Roman"/>
            </a:endParaRPr>
          </a:p>
          <a:p>
            <a:pPr algn="just">
              <a:lnSpc>
                <a:spcPct val="120000"/>
              </a:lnSpc>
              <a:spcAft>
                <a:spcPts val="300"/>
              </a:spcAft>
            </a:pPr>
            <a:r>
              <a:rPr lang="fr-FR" sz="1000" b="1" dirty="0">
                <a:solidFill>
                  <a:srgbClr val="006891"/>
                </a:solidFill>
                <a:effectLst/>
                <a:latin typeface="Arial" panose="020B0604020202020204" pitchFamily="34" charset="0"/>
                <a:ea typeface="Times New Roman" panose="02020603050405020304" pitchFamily="18" charset="0"/>
                <a:cs typeface="Times-Roman"/>
              </a:rPr>
              <a:t>Les pièces à fournir pour adhérer :</a:t>
            </a:r>
            <a:endParaRPr lang="fr-FR" sz="1200" dirty="0">
              <a:solidFill>
                <a:srgbClr val="000000"/>
              </a:solidFill>
              <a:effectLst/>
              <a:latin typeface="Times-Roman"/>
              <a:ea typeface="Times New Roman" panose="02020603050405020304" pitchFamily="18" charset="0"/>
              <a:cs typeface="Times-Roman"/>
            </a:endParaRPr>
          </a:p>
          <a:p>
            <a:pPr marL="742950" lvl="1" indent="-285750" algn="just">
              <a:lnSpc>
                <a:spcPct val="120000"/>
              </a:lnSpc>
              <a:spcAft>
                <a:spcPts val="300"/>
              </a:spcAft>
              <a:buFont typeface="Arial" panose="020B0604020202020204" pitchFamily="34" charset="0"/>
              <a:buChar char="•"/>
            </a:pPr>
            <a:r>
              <a:rPr lang="fr-FR" sz="1000" dirty="0">
                <a:solidFill>
                  <a:srgbClr val="006891"/>
                </a:solidFill>
                <a:effectLst/>
                <a:latin typeface="Arial" panose="020B0604020202020204" pitchFamily="34" charset="0"/>
                <a:ea typeface="Times New Roman" panose="02020603050405020304" pitchFamily="18" charset="0"/>
                <a:cs typeface="Times-Roman"/>
              </a:rPr>
              <a:t>Un relevé d’identité bancaire ou Postal (pour le paiement des prestations)</a:t>
            </a:r>
            <a:endParaRPr lang="fr-FR" sz="1200" dirty="0">
              <a:solidFill>
                <a:srgbClr val="000000"/>
              </a:solidFill>
              <a:effectLst/>
              <a:latin typeface="Times-Roman"/>
              <a:ea typeface="Times New Roman" panose="02020603050405020304" pitchFamily="18" charset="0"/>
              <a:cs typeface="Times-Roman"/>
            </a:endParaRPr>
          </a:p>
          <a:p>
            <a:pPr marL="742950" lvl="1" indent="-285750" algn="just">
              <a:lnSpc>
                <a:spcPct val="120000"/>
              </a:lnSpc>
              <a:spcAft>
                <a:spcPts val="300"/>
              </a:spcAft>
              <a:buFont typeface="Arial" panose="020B0604020202020204" pitchFamily="34" charset="0"/>
              <a:buChar char="•"/>
            </a:pPr>
            <a:r>
              <a:rPr lang="fr-FR" sz="1000" dirty="0">
                <a:solidFill>
                  <a:srgbClr val="006891"/>
                </a:solidFill>
                <a:effectLst/>
                <a:latin typeface="Arial" panose="020B0604020202020204" pitchFamily="34" charset="0"/>
                <a:ea typeface="Times New Roman" panose="02020603050405020304" pitchFamily="18" charset="0"/>
                <a:cs typeface="Times-Roman"/>
              </a:rPr>
              <a:t>Une photocopie de l’attestation Carte Vitale pour tous les bénéficiaires inscrits (vous pouvez récupérer votre attestation sur www.ameli.fr ou à la borne de votre caisse de Sécurité Sociale).</a:t>
            </a:r>
            <a:endParaRPr lang="fr-FR" sz="1200" dirty="0">
              <a:solidFill>
                <a:srgbClr val="000000"/>
              </a:solidFill>
              <a:effectLst/>
              <a:latin typeface="Times-Roman"/>
              <a:ea typeface="Times New Roman" panose="02020603050405020304" pitchFamily="18" charset="0"/>
              <a:cs typeface="Times-Roman"/>
            </a:endParaRPr>
          </a:p>
        </p:txBody>
      </p:sp>
      <p:pic>
        <p:nvPicPr>
          <p:cNvPr id="3" name="Image 2" descr="Une image contenant texte, Graphique, Police, logo&#10;&#10;Le contenu généré par l’IA peut être incorrect.">
            <a:extLst>
              <a:ext uri="{FF2B5EF4-FFF2-40B4-BE49-F238E27FC236}">
                <a16:creationId xmlns:a16="http://schemas.microsoft.com/office/drawing/2014/main" id="{B6440B42-2101-9E5B-F0DE-79911EE81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412184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OPTAM &amp; OPTAM - CO </a:t>
            </a:r>
            <a:endParaRPr lang="fr-FR" dirty="0"/>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23</a:t>
            </a:fld>
            <a:endParaRPr lang="en-US" altLang="fr-FR" dirty="0"/>
          </a:p>
        </p:txBody>
      </p:sp>
      <p:sp>
        <p:nvSpPr>
          <p:cNvPr id="7" name="Espace réservé du contenu 2"/>
          <p:cNvSpPr>
            <a:spLocks noGrp="1"/>
          </p:cNvSpPr>
          <p:nvPr>
            <p:ph sz="half" idx="4294967295"/>
          </p:nvPr>
        </p:nvSpPr>
        <p:spPr>
          <a:xfrm>
            <a:off x="372212" y="1401688"/>
            <a:ext cx="8399576" cy="2649611"/>
          </a:xfrm>
          <a:prstGeom prst="rect">
            <a:avLst/>
          </a:prstGeom>
        </p:spPr>
        <p:txBody>
          <a:bodyPr>
            <a:noAutofit/>
          </a:bodyPr>
          <a:lstStyle/>
          <a:p>
            <a:r>
              <a:rPr lang="fr-FR" sz="1200">
                <a:solidFill>
                  <a:srgbClr val="006897"/>
                </a:solidFill>
              </a:rPr>
              <a:t>        L’option de pratique tarifaire maîtrisée (OPTAM) signé sur la base du volontariat entre l'Assurance Maladie et les praticiens pratiquant des dépassements d'honoraires (secteur 2). </a:t>
            </a:r>
          </a:p>
          <a:p>
            <a:endParaRPr lang="fr-FR" sz="1200">
              <a:solidFill>
                <a:srgbClr val="006897"/>
              </a:solidFill>
            </a:endParaRPr>
          </a:p>
          <a:p>
            <a:pPr algn="just"/>
            <a:endParaRPr lang="fr-FR" sz="1100"/>
          </a:p>
          <a:p>
            <a:pPr algn="just"/>
            <a:endParaRPr lang="fr-FR" sz="1100"/>
          </a:p>
          <a:p>
            <a:pPr algn="just"/>
            <a:endParaRPr lang="fr-FR" sz="1100"/>
          </a:p>
          <a:p>
            <a:pPr algn="just"/>
            <a:endParaRPr lang="fr-FR" sz="1100"/>
          </a:p>
          <a:p>
            <a:pPr algn="just"/>
            <a:endParaRPr lang="fr-FR" sz="1200" b="1"/>
          </a:p>
          <a:p>
            <a:pPr algn="just"/>
            <a:endParaRPr lang="fr-FR" sz="1200" b="1"/>
          </a:p>
          <a:p>
            <a:pPr marL="285750" indent="-285750" algn="just">
              <a:buClr>
                <a:srgbClr val="006897"/>
              </a:buClr>
              <a:buFont typeface="Wingdings 3" panose="05040102010807070707" pitchFamily="18" charset="2"/>
              <a:buChar char="ê"/>
            </a:pPr>
            <a:r>
              <a:rPr lang="fr-FR" sz="1200"/>
              <a:t>Un meilleur remboursement, et donc un reste à charge plus faible ;</a:t>
            </a:r>
          </a:p>
          <a:p>
            <a:pPr marL="285750" indent="-285750" algn="just">
              <a:buClr>
                <a:srgbClr val="006897"/>
              </a:buClr>
              <a:buFont typeface="Wingdings 3" panose="05040102010807070707" pitchFamily="18" charset="2"/>
              <a:buChar char="ê"/>
            </a:pPr>
            <a:r>
              <a:rPr lang="fr-FR" sz="1200"/>
              <a:t>Un meilleur remboursement de sa complémentaire santé si celle-ci couvre les dépassements d’honoraires.</a:t>
            </a:r>
          </a:p>
          <a:p>
            <a:pPr algn="just"/>
            <a:endParaRPr lang="fr-FR" sz="1100"/>
          </a:p>
          <a:p>
            <a:pPr algn="just"/>
            <a:endParaRPr lang="fr-FR" sz="1100" dirty="0"/>
          </a:p>
        </p:txBody>
      </p:sp>
      <p:sp>
        <p:nvSpPr>
          <p:cNvPr id="3" name="ZoneTexte 2"/>
          <p:cNvSpPr txBox="1"/>
          <p:nvPr/>
        </p:nvSpPr>
        <p:spPr>
          <a:xfrm>
            <a:off x="552450" y="3965757"/>
            <a:ext cx="7893050" cy="738664"/>
          </a:xfrm>
          <a:prstGeom prst="rect">
            <a:avLst/>
          </a:prstGeom>
          <a:noFill/>
        </p:spPr>
        <p:txBody>
          <a:bodyPr wrap="square" rtlCol="0">
            <a:spAutoFit/>
          </a:bodyPr>
          <a:lstStyle/>
          <a:p>
            <a:r>
              <a:rPr lang="fr-FR" sz="1200" b="1" dirty="0">
                <a:solidFill>
                  <a:srgbClr val="006897"/>
                </a:solidFill>
                <a:latin typeface="Arial" panose="020B0604020202020204" pitchFamily="34" charset="0"/>
                <a:cs typeface="Arial" panose="020B0604020202020204" pitchFamily="34" charset="0"/>
              </a:rPr>
              <a:t>Les complémentaires santé </a:t>
            </a:r>
            <a:r>
              <a:rPr lang="fr-FR" sz="1200" dirty="0">
                <a:solidFill>
                  <a:srgbClr val="006897"/>
                </a:solidFill>
                <a:latin typeface="Arial" panose="020B0604020202020204" pitchFamily="34" charset="0"/>
                <a:cs typeface="Arial" panose="020B0604020202020204" pitchFamily="34" charset="0"/>
              </a:rPr>
              <a:t>ont de leur côté l’obligation de mieux rembourser les dépassements d’honoraires des praticiens adhérents à l’OTPAM par rapport aux praticiens non adhérents (contrats responsables).</a:t>
            </a:r>
          </a:p>
          <a:p>
            <a:endParaRPr lang="fr-FR" dirty="0"/>
          </a:p>
        </p:txBody>
      </p:sp>
      <p:sp>
        <p:nvSpPr>
          <p:cNvPr id="8" name="ZoneTexte 7"/>
          <p:cNvSpPr txBox="1"/>
          <p:nvPr/>
        </p:nvSpPr>
        <p:spPr>
          <a:xfrm>
            <a:off x="1577124" y="2191057"/>
            <a:ext cx="8159863" cy="553998"/>
          </a:xfrm>
          <a:prstGeom prst="rect">
            <a:avLst/>
          </a:prstGeom>
          <a:noFill/>
        </p:spPr>
        <p:txBody>
          <a:bodyPr wrap="square" rtlCol="0">
            <a:spAutoFit/>
          </a:bodyPr>
          <a:lstStyle/>
          <a:p>
            <a:r>
              <a:rPr lang="fr-FR" sz="1200" dirty="0">
                <a:solidFill>
                  <a:srgbClr val="006897"/>
                </a:solidFill>
                <a:latin typeface="Arial" panose="020B0604020202020204" pitchFamily="34" charset="0"/>
                <a:cs typeface="Arial" panose="020B0604020202020204" pitchFamily="34" charset="0"/>
              </a:rPr>
              <a:t>: Encadrer les dépassements d’honoraires et de faciliter ainsi l’accès aux soins pour le plus grand nombre. </a:t>
            </a:r>
            <a:endParaRPr lang="fr-FR" sz="1100" dirty="0">
              <a:latin typeface="Arial" panose="020B0604020202020204" pitchFamily="34" charset="0"/>
              <a:cs typeface="Arial" panose="020B0604020202020204" pitchFamily="34" charset="0"/>
            </a:endParaRPr>
          </a:p>
          <a:p>
            <a:endParaRPr lang="fr-FR" dirty="0"/>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t="51005"/>
          <a:stretch/>
        </p:blipFill>
        <p:spPr>
          <a:xfrm rot="60000">
            <a:off x="302839" y="2167827"/>
            <a:ext cx="1408231" cy="343297"/>
          </a:xfrm>
          <a:prstGeom prst="rect">
            <a:avLst/>
          </a:prstGeom>
        </p:spPr>
      </p:pic>
      <p:sp>
        <p:nvSpPr>
          <p:cNvPr id="10" name="ZoneTexte 9"/>
          <p:cNvSpPr txBox="1"/>
          <p:nvPr/>
        </p:nvSpPr>
        <p:spPr>
          <a:xfrm>
            <a:off x="-110387" y="2169184"/>
            <a:ext cx="2170111" cy="307777"/>
          </a:xfrm>
          <a:prstGeom prst="rect">
            <a:avLst/>
          </a:prstGeom>
          <a:noFill/>
        </p:spPr>
        <p:txBody>
          <a:bodyPr wrap="square" rtlCol="0">
            <a:spAutoFit/>
          </a:bodyPr>
          <a:lstStyle/>
          <a:p>
            <a:pPr algn="ctr"/>
            <a:r>
              <a:rPr lang="fr-FR" sz="1400" b="1" dirty="0">
                <a:solidFill>
                  <a:srgbClr val="FFFFFF"/>
                </a:solidFill>
                <a:latin typeface="Arial" panose="020B0604020202020204" pitchFamily="34" charset="0"/>
                <a:cs typeface="Arial" panose="020B0604020202020204" pitchFamily="34" charset="0"/>
              </a:rPr>
              <a:t>Objectif</a:t>
            </a:r>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t="56301"/>
          <a:stretch/>
        </p:blipFill>
        <p:spPr>
          <a:xfrm rot="-60000">
            <a:off x="965422" y="2811527"/>
            <a:ext cx="2329686" cy="378082"/>
          </a:xfrm>
          <a:prstGeom prst="rect">
            <a:avLst/>
          </a:prstGeom>
        </p:spPr>
      </p:pic>
      <p:sp>
        <p:nvSpPr>
          <p:cNvPr id="12" name="ZoneTexte 11"/>
          <p:cNvSpPr txBox="1"/>
          <p:nvPr/>
        </p:nvSpPr>
        <p:spPr>
          <a:xfrm>
            <a:off x="988969" y="2811381"/>
            <a:ext cx="2281422" cy="307777"/>
          </a:xfrm>
          <a:prstGeom prst="rect">
            <a:avLst/>
          </a:prstGeom>
          <a:noFill/>
        </p:spPr>
        <p:txBody>
          <a:bodyPr wrap="square" rtlCol="0">
            <a:spAutoFit/>
          </a:bodyPr>
          <a:lstStyle/>
          <a:p>
            <a:pPr algn="ctr"/>
            <a:r>
              <a:rPr lang="fr-FR" sz="1400" b="1" dirty="0">
                <a:solidFill>
                  <a:srgbClr val="006897"/>
                </a:solidFill>
                <a:latin typeface="Arial" panose="020B0604020202020204" pitchFamily="34" charset="0"/>
                <a:cs typeface="Arial" panose="020B0604020202020204" pitchFamily="34" charset="0"/>
              </a:rPr>
              <a:t>Avantage pour le patient</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993" y="361554"/>
            <a:ext cx="610002" cy="444240"/>
          </a:xfrm>
          <a:prstGeom prst="rect">
            <a:avLst/>
          </a:prstGeom>
        </p:spPr>
      </p:pic>
      <p:pic>
        <p:nvPicPr>
          <p:cNvPr id="2" name="Image 1" descr="Une image contenant texte, Graphique, Police, logo&#10;&#10;Le contenu généré par l’IA peut être incorrect.">
            <a:extLst>
              <a:ext uri="{FF2B5EF4-FFF2-40B4-BE49-F238E27FC236}">
                <a16:creationId xmlns:a16="http://schemas.microsoft.com/office/drawing/2014/main" id="{930CA1FE-DBCE-F08B-B972-2734C7378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44700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4506" y="460401"/>
            <a:ext cx="8216900" cy="295466"/>
          </a:xfrm>
        </p:spPr>
        <p:txBody>
          <a:bodyPr/>
          <a:lstStyle/>
          <a:p>
            <a:r>
              <a:rPr lang="fr-FR" sz="2400" dirty="0"/>
              <a:t>Détail de la garantie : </a:t>
            </a:r>
            <a:r>
              <a:rPr lang="fr-FR" sz="2400" dirty="0">
                <a:solidFill>
                  <a:srgbClr val="B9C400"/>
                </a:solidFill>
              </a:rPr>
              <a:t>Soins courants</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24</a:t>
            </a:fld>
            <a:endParaRPr lang="en-US" alt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431" y="450000"/>
            <a:ext cx="329446" cy="316268"/>
          </a:xfrm>
          <a:prstGeom prst="rect">
            <a:avLst/>
          </a:prstGeom>
        </p:spPr>
      </p:pic>
      <p:pic>
        <p:nvPicPr>
          <p:cNvPr id="15" name="Image 14">
            <a:extLst>
              <a:ext uri="{FF2B5EF4-FFF2-40B4-BE49-F238E27FC236}">
                <a16:creationId xmlns:a16="http://schemas.microsoft.com/office/drawing/2014/main" id="{6F3C9743-0224-48FD-84A7-44C8D17C2E10}"/>
              </a:ext>
            </a:extLst>
          </p:cNvPr>
          <p:cNvPicPr>
            <a:picLocks noChangeAspect="1"/>
          </p:cNvPicPr>
          <p:nvPr/>
        </p:nvPicPr>
        <p:blipFill>
          <a:blip r:embed="rId3"/>
          <a:stretch>
            <a:fillRect/>
          </a:stretch>
        </p:blipFill>
        <p:spPr>
          <a:xfrm>
            <a:off x="0" y="3630065"/>
            <a:ext cx="9144000" cy="761039"/>
          </a:xfrm>
          <a:prstGeom prst="rect">
            <a:avLst/>
          </a:prstGeom>
        </p:spPr>
      </p:pic>
      <p:pic>
        <p:nvPicPr>
          <p:cNvPr id="6" name="Image 5">
            <a:extLst>
              <a:ext uri="{FF2B5EF4-FFF2-40B4-BE49-F238E27FC236}">
                <a16:creationId xmlns:a16="http://schemas.microsoft.com/office/drawing/2014/main" id="{2980E3C1-3AD4-4575-AC17-78C044139468}"/>
              </a:ext>
            </a:extLst>
          </p:cNvPr>
          <p:cNvPicPr>
            <a:picLocks noChangeAspect="1"/>
          </p:cNvPicPr>
          <p:nvPr/>
        </p:nvPicPr>
        <p:blipFill>
          <a:blip r:embed="rId4"/>
          <a:stretch>
            <a:fillRect/>
          </a:stretch>
        </p:blipFill>
        <p:spPr>
          <a:xfrm>
            <a:off x="0" y="1694221"/>
            <a:ext cx="9144000" cy="1755058"/>
          </a:xfrm>
          <a:prstGeom prst="rect">
            <a:avLst/>
          </a:prstGeom>
        </p:spPr>
      </p:pic>
      <p:pic>
        <p:nvPicPr>
          <p:cNvPr id="3" name="Image 2">
            <a:extLst>
              <a:ext uri="{FF2B5EF4-FFF2-40B4-BE49-F238E27FC236}">
                <a16:creationId xmlns:a16="http://schemas.microsoft.com/office/drawing/2014/main" id="{E592E5E7-5E33-4E3B-9DE7-20C743D94A40}"/>
              </a:ext>
            </a:extLst>
          </p:cNvPr>
          <p:cNvPicPr>
            <a:picLocks noChangeAspect="1"/>
          </p:cNvPicPr>
          <p:nvPr/>
        </p:nvPicPr>
        <p:blipFill>
          <a:blip r:embed="rId5"/>
          <a:stretch>
            <a:fillRect/>
          </a:stretch>
        </p:blipFill>
        <p:spPr>
          <a:xfrm>
            <a:off x="360217" y="1147067"/>
            <a:ext cx="8751239" cy="549613"/>
          </a:xfrm>
          <a:prstGeom prst="rect">
            <a:avLst/>
          </a:prstGeom>
        </p:spPr>
      </p:pic>
      <p:pic>
        <p:nvPicPr>
          <p:cNvPr id="7" name="Image 6" descr="Une image contenant texte, Graphique, Police, logo&#10;&#10;Le contenu généré par l’IA peut être incorrect.">
            <a:extLst>
              <a:ext uri="{FF2B5EF4-FFF2-40B4-BE49-F238E27FC236}">
                <a16:creationId xmlns:a16="http://schemas.microsoft.com/office/drawing/2014/main" id="{BC421305-0457-A3C4-C620-9A00C14CE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594444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450000"/>
            <a:ext cx="8216900" cy="295466"/>
          </a:xfrm>
        </p:spPr>
        <p:txBody>
          <a:bodyPr/>
          <a:lstStyle/>
          <a:p>
            <a:r>
              <a:rPr lang="fr-FR" sz="2400" dirty="0"/>
              <a:t>Détail de la garantie : </a:t>
            </a:r>
            <a:r>
              <a:rPr lang="fr-FR" sz="2400" dirty="0">
                <a:solidFill>
                  <a:srgbClr val="B9C400"/>
                </a:solidFill>
              </a:rPr>
              <a:t>Hospitalisation</a:t>
            </a:r>
          </a:p>
        </p:txBody>
      </p:sp>
      <p:sp>
        <p:nvSpPr>
          <p:cNvPr id="3" name="Espace réservé du contenu 2"/>
          <p:cNvSpPr>
            <a:spLocks noGrp="1"/>
          </p:cNvSpPr>
          <p:nvPr>
            <p:ph idx="1"/>
          </p:nvPr>
        </p:nvSpPr>
        <p:spPr/>
        <p:txBody>
          <a:bodyPr/>
          <a:lstStyle/>
          <a:p>
            <a:r>
              <a:rPr lang="fr-FR" dirty="0"/>
              <a:t>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25</a:t>
            </a:fld>
            <a:endParaRPr lang="en-US" altLang="fr-FR" dirty="0"/>
          </a:p>
        </p:txBody>
      </p:sp>
      <p:pic>
        <p:nvPicPr>
          <p:cNvPr id="5" name="Image 4"/>
          <p:cNvPicPr>
            <a:picLocks noChangeAspect="1"/>
          </p:cNvPicPr>
          <p:nvPr/>
        </p:nvPicPr>
        <p:blipFill>
          <a:blip r:embed="rId2"/>
          <a:stretch>
            <a:fillRect/>
          </a:stretch>
        </p:blipFill>
        <p:spPr>
          <a:xfrm>
            <a:off x="6143411" y="399626"/>
            <a:ext cx="336638" cy="396213"/>
          </a:xfrm>
          <a:prstGeom prst="rect">
            <a:avLst/>
          </a:prstGeom>
        </p:spPr>
      </p:pic>
      <p:pic>
        <p:nvPicPr>
          <p:cNvPr id="12" name="Image 11">
            <a:extLst>
              <a:ext uri="{FF2B5EF4-FFF2-40B4-BE49-F238E27FC236}">
                <a16:creationId xmlns:a16="http://schemas.microsoft.com/office/drawing/2014/main" id="{CC0817BD-D20F-40F6-9088-02E2324731B7}"/>
              </a:ext>
            </a:extLst>
          </p:cNvPr>
          <p:cNvPicPr>
            <a:picLocks noChangeAspect="1"/>
          </p:cNvPicPr>
          <p:nvPr/>
        </p:nvPicPr>
        <p:blipFill>
          <a:blip r:embed="rId3"/>
          <a:stretch>
            <a:fillRect/>
          </a:stretch>
        </p:blipFill>
        <p:spPr>
          <a:xfrm>
            <a:off x="0" y="3492747"/>
            <a:ext cx="9144000" cy="761039"/>
          </a:xfrm>
          <a:prstGeom prst="rect">
            <a:avLst/>
          </a:prstGeom>
        </p:spPr>
      </p:pic>
      <p:pic>
        <p:nvPicPr>
          <p:cNvPr id="7" name="Image 6">
            <a:extLst>
              <a:ext uri="{FF2B5EF4-FFF2-40B4-BE49-F238E27FC236}">
                <a16:creationId xmlns:a16="http://schemas.microsoft.com/office/drawing/2014/main" id="{C8B4CB76-6807-4BB7-AE7C-9C0655AA949E}"/>
              </a:ext>
            </a:extLst>
          </p:cNvPr>
          <p:cNvPicPr>
            <a:picLocks noChangeAspect="1"/>
          </p:cNvPicPr>
          <p:nvPr/>
        </p:nvPicPr>
        <p:blipFill>
          <a:blip r:embed="rId4"/>
          <a:stretch>
            <a:fillRect/>
          </a:stretch>
        </p:blipFill>
        <p:spPr>
          <a:xfrm>
            <a:off x="0" y="1771650"/>
            <a:ext cx="9144000" cy="1600200"/>
          </a:xfrm>
          <a:prstGeom prst="rect">
            <a:avLst/>
          </a:prstGeom>
        </p:spPr>
      </p:pic>
      <p:pic>
        <p:nvPicPr>
          <p:cNvPr id="8" name="Image 7">
            <a:extLst>
              <a:ext uri="{FF2B5EF4-FFF2-40B4-BE49-F238E27FC236}">
                <a16:creationId xmlns:a16="http://schemas.microsoft.com/office/drawing/2014/main" id="{564C5C2A-25EC-4543-AC69-0E80F5C3FA07}"/>
              </a:ext>
            </a:extLst>
          </p:cNvPr>
          <p:cNvPicPr>
            <a:picLocks noChangeAspect="1"/>
          </p:cNvPicPr>
          <p:nvPr/>
        </p:nvPicPr>
        <p:blipFill>
          <a:blip r:embed="rId5"/>
          <a:stretch>
            <a:fillRect/>
          </a:stretch>
        </p:blipFill>
        <p:spPr>
          <a:xfrm>
            <a:off x="360217" y="1147067"/>
            <a:ext cx="8751239" cy="549613"/>
          </a:xfrm>
          <a:prstGeom prst="rect">
            <a:avLst/>
          </a:prstGeom>
        </p:spPr>
      </p:pic>
      <p:pic>
        <p:nvPicPr>
          <p:cNvPr id="6" name="Image 5" descr="Une image contenant texte, Graphique, Police, logo&#10;&#10;Le contenu généré par l’IA peut être incorrect.">
            <a:extLst>
              <a:ext uri="{FF2B5EF4-FFF2-40B4-BE49-F238E27FC236}">
                <a16:creationId xmlns:a16="http://schemas.microsoft.com/office/drawing/2014/main" id="{DCC8A909-1BAF-2E65-4B0E-A368EA7D3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44419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510960"/>
            <a:ext cx="8216900" cy="295466"/>
          </a:xfrm>
        </p:spPr>
        <p:txBody>
          <a:bodyPr/>
          <a:lstStyle/>
          <a:p>
            <a:r>
              <a:rPr lang="fr-FR" sz="2400" dirty="0"/>
              <a:t>Détail de la garantie : </a:t>
            </a:r>
            <a:r>
              <a:rPr lang="fr-FR" sz="2400" dirty="0">
                <a:solidFill>
                  <a:srgbClr val="B9C400"/>
                </a:solidFill>
              </a:rPr>
              <a:t>Optique</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26</a:t>
            </a:fld>
            <a:endParaRPr lang="en-US" alt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025" y="552681"/>
            <a:ext cx="513567" cy="212023"/>
          </a:xfrm>
          <a:prstGeom prst="rect">
            <a:avLst/>
          </a:prstGeom>
        </p:spPr>
      </p:pic>
      <p:pic>
        <p:nvPicPr>
          <p:cNvPr id="11" name="Image 10">
            <a:extLst>
              <a:ext uri="{FF2B5EF4-FFF2-40B4-BE49-F238E27FC236}">
                <a16:creationId xmlns:a16="http://schemas.microsoft.com/office/drawing/2014/main" id="{55411D36-F75A-4CD8-ACE9-E1BCE43280EB}"/>
              </a:ext>
            </a:extLst>
          </p:cNvPr>
          <p:cNvPicPr>
            <a:picLocks noChangeAspect="1"/>
          </p:cNvPicPr>
          <p:nvPr/>
        </p:nvPicPr>
        <p:blipFill>
          <a:blip r:embed="rId3"/>
          <a:stretch>
            <a:fillRect/>
          </a:stretch>
        </p:blipFill>
        <p:spPr>
          <a:xfrm>
            <a:off x="27861" y="3562831"/>
            <a:ext cx="9061177" cy="754146"/>
          </a:xfrm>
          <a:prstGeom prst="rect">
            <a:avLst/>
          </a:prstGeom>
        </p:spPr>
      </p:pic>
      <p:pic>
        <p:nvPicPr>
          <p:cNvPr id="6" name="Image 5">
            <a:extLst>
              <a:ext uri="{FF2B5EF4-FFF2-40B4-BE49-F238E27FC236}">
                <a16:creationId xmlns:a16="http://schemas.microsoft.com/office/drawing/2014/main" id="{B82707B1-A6D0-4ADE-9B58-56D17A700E5A}"/>
              </a:ext>
            </a:extLst>
          </p:cNvPr>
          <p:cNvPicPr>
            <a:picLocks noChangeAspect="1"/>
          </p:cNvPicPr>
          <p:nvPr/>
        </p:nvPicPr>
        <p:blipFill>
          <a:blip r:embed="rId4"/>
          <a:stretch>
            <a:fillRect/>
          </a:stretch>
        </p:blipFill>
        <p:spPr>
          <a:xfrm>
            <a:off x="0" y="1731092"/>
            <a:ext cx="9144000" cy="1681316"/>
          </a:xfrm>
          <a:prstGeom prst="rect">
            <a:avLst/>
          </a:prstGeom>
        </p:spPr>
      </p:pic>
      <p:pic>
        <p:nvPicPr>
          <p:cNvPr id="7" name="Image 6">
            <a:extLst>
              <a:ext uri="{FF2B5EF4-FFF2-40B4-BE49-F238E27FC236}">
                <a16:creationId xmlns:a16="http://schemas.microsoft.com/office/drawing/2014/main" id="{F9371CD5-E49E-438D-A41A-362756202CFF}"/>
              </a:ext>
            </a:extLst>
          </p:cNvPr>
          <p:cNvPicPr>
            <a:picLocks noChangeAspect="1"/>
          </p:cNvPicPr>
          <p:nvPr/>
        </p:nvPicPr>
        <p:blipFill>
          <a:blip r:embed="rId5"/>
          <a:stretch>
            <a:fillRect/>
          </a:stretch>
        </p:blipFill>
        <p:spPr>
          <a:xfrm>
            <a:off x="360217" y="1147067"/>
            <a:ext cx="8751239" cy="549613"/>
          </a:xfrm>
          <a:prstGeom prst="rect">
            <a:avLst/>
          </a:prstGeom>
        </p:spPr>
      </p:pic>
      <p:pic>
        <p:nvPicPr>
          <p:cNvPr id="8" name="Image 7">
            <a:extLst>
              <a:ext uri="{FF2B5EF4-FFF2-40B4-BE49-F238E27FC236}">
                <a16:creationId xmlns:a16="http://schemas.microsoft.com/office/drawing/2014/main" id="{AB3D020E-7B6D-4CB8-B037-50EC76CEE992}"/>
              </a:ext>
            </a:extLst>
          </p:cNvPr>
          <p:cNvPicPr>
            <a:picLocks noChangeAspect="1"/>
          </p:cNvPicPr>
          <p:nvPr/>
        </p:nvPicPr>
        <p:blipFill>
          <a:blip r:embed="rId6"/>
          <a:stretch>
            <a:fillRect/>
          </a:stretch>
        </p:blipFill>
        <p:spPr>
          <a:xfrm>
            <a:off x="0" y="1731092"/>
            <a:ext cx="9144000" cy="1681316"/>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0BD0F838-35F5-B84C-FF66-447C3E9629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06944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450000"/>
            <a:ext cx="8216900" cy="295466"/>
          </a:xfrm>
        </p:spPr>
        <p:txBody>
          <a:bodyPr/>
          <a:lstStyle/>
          <a:p>
            <a:r>
              <a:rPr lang="fr-FR" sz="2400" dirty="0"/>
              <a:t>Détail de la garantie : </a:t>
            </a:r>
            <a:r>
              <a:rPr lang="fr-FR" sz="2400" dirty="0">
                <a:solidFill>
                  <a:srgbClr val="B9C400"/>
                </a:solidFill>
              </a:rPr>
              <a:t>Dentaire</a:t>
            </a:r>
            <a:r>
              <a:rPr lang="fr-FR" sz="2400" dirty="0"/>
              <a:t>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27</a:t>
            </a:fld>
            <a:endParaRPr lang="en-US" alt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426" y="394057"/>
            <a:ext cx="329446" cy="351409"/>
          </a:xfrm>
          <a:prstGeom prst="rect">
            <a:avLst/>
          </a:prstGeom>
        </p:spPr>
      </p:pic>
      <p:pic>
        <p:nvPicPr>
          <p:cNvPr id="11" name="Image 10">
            <a:extLst>
              <a:ext uri="{FF2B5EF4-FFF2-40B4-BE49-F238E27FC236}">
                <a16:creationId xmlns:a16="http://schemas.microsoft.com/office/drawing/2014/main" id="{961FD1D8-3DC6-4D47-88D4-C2343ADE9681}"/>
              </a:ext>
            </a:extLst>
          </p:cNvPr>
          <p:cNvPicPr>
            <a:picLocks noChangeAspect="1"/>
          </p:cNvPicPr>
          <p:nvPr/>
        </p:nvPicPr>
        <p:blipFill>
          <a:blip r:embed="rId3"/>
          <a:stretch>
            <a:fillRect/>
          </a:stretch>
        </p:blipFill>
        <p:spPr>
          <a:xfrm>
            <a:off x="124691" y="3630066"/>
            <a:ext cx="8936486" cy="743768"/>
          </a:xfrm>
          <a:prstGeom prst="rect">
            <a:avLst/>
          </a:prstGeom>
        </p:spPr>
      </p:pic>
      <p:pic>
        <p:nvPicPr>
          <p:cNvPr id="8" name="Image 7">
            <a:extLst>
              <a:ext uri="{FF2B5EF4-FFF2-40B4-BE49-F238E27FC236}">
                <a16:creationId xmlns:a16="http://schemas.microsoft.com/office/drawing/2014/main" id="{6201D27B-22E9-404C-87DC-3A63695846E4}"/>
              </a:ext>
            </a:extLst>
          </p:cNvPr>
          <p:cNvPicPr>
            <a:picLocks noChangeAspect="1"/>
          </p:cNvPicPr>
          <p:nvPr/>
        </p:nvPicPr>
        <p:blipFill>
          <a:blip r:embed="rId4"/>
          <a:stretch>
            <a:fillRect/>
          </a:stretch>
        </p:blipFill>
        <p:spPr>
          <a:xfrm>
            <a:off x="360218" y="1284717"/>
            <a:ext cx="8751238" cy="549613"/>
          </a:xfrm>
          <a:prstGeom prst="rect">
            <a:avLst/>
          </a:prstGeom>
        </p:spPr>
      </p:pic>
      <p:pic>
        <p:nvPicPr>
          <p:cNvPr id="7" name="Image 6" descr="Une image contenant texte, capture d’écran, Police, nombre">
            <a:extLst>
              <a:ext uri="{FF2B5EF4-FFF2-40B4-BE49-F238E27FC236}">
                <a16:creationId xmlns:a16="http://schemas.microsoft.com/office/drawing/2014/main" id="{CF861448-F60F-F8E6-C19E-7789FB97F7F2}"/>
              </a:ext>
            </a:extLst>
          </p:cNvPr>
          <p:cNvPicPr>
            <a:picLocks noChangeAspect="1"/>
          </p:cNvPicPr>
          <p:nvPr/>
        </p:nvPicPr>
        <p:blipFill>
          <a:blip r:embed="rId5"/>
          <a:stretch>
            <a:fillRect/>
          </a:stretch>
        </p:blipFill>
        <p:spPr>
          <a:xfrm>
            <a:off x="360218" y="1725717"/>
            <a:ext cx="8666900" cy="1749760"/>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1F9D2941-06B6-39C6-B370-7C4328EE4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63648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294E9-3608-B2F0-C57C-D4B7EDE173B8}"/>
              </a:ext>
            </a:extLst>
          </p:cNvPr>
          <p:cNvSpPr>
            <a:spLocks noGrp="1"/>
          </p:cNvSpPr>
          <p:nvPr>
            <p:ph type="title"/>
          </p:nvPr>
        </p:nvSpPr>
        <p:spPr/>
        <p:txBody>
          <a:bodyPr/>
          <a:lstStyle/>
          <a:p>
            <a:r>
              <a:rPr lang="fr-FR" dirty="0"/>
              <a:t>Exemples de remboursements</a:t>
            </a:r>
          </a:p>
        </p:txBody>
      </p:sp>
      <p:graphicFrame>
        <p:nvGraphicFramePr>
          <p:cNvPr id="6" name="Espace réservé du contenu 5">
            <a:extLst>
              <a:ext uri="{FF2B5EF4-FFF2-40B4-BE49-F238E27FC236}">
                <a16:creationId xmlns:a16="http://schemas.microsoft.com/office/drawing/2014/main" id="{313FC5B5-DC56-6734-B8A4-F38D53CDC68D}"/>
              </a:ext>
            </a:extLst>
          </p:cNvPr>
          <p:cNvGraphicFramePr>
            <a:graphicFrameLocks noGrp="1"/>
          </p:cNvGraphicFramePr>
          <p:nvPr>
            <p:ph idx="1"/>
          </p:nvPr>
        </p:nvGraphicFramePr>
        <p:xfrm>
          <a:off x="461963" y="2389187"/>
          <a:ext cx="8204200" cy="1028700"/>
        </p:xfrm>
        <a:graphic>
          <a:graphicData uri="http://schemas.openxmlformats.org/drawingml/2006/table">
            <a:tbl>
              <a:tblPr/>
              <a:tblGrid>
                <a:gridCol w="1981200">
                  <a:extLst>
                    <a:ext uri="{9D8B030D-6E8A-4147-A177-3AD203B41FA5}">
                      <a16:colId xmlns:a16="http://schemas.microsoft.com/office/drawing/2014/main" val="1361494251"/>
                    </a:ext>
                  </a:extLst>
                </a:gridCol>
                <a:gridCol w="889000">
                  <a:extLst>
                    <a:ext uri="{9D8B030D-6E8A-4147-A177-3AD203B41FA5}">
                      <a16:colId xmlns:a16="http://schemas.microsoft.com/office/drawing/2014/main" val="2857072871"/>
                    </a:ext>
                  </a:extLst>
                </a:gridCol>
                <a:gridCol w="762000">
                  <a:extLst>
                    <a:ext uri="{9D8B030D-6E8A-4147-A177-3AD203B41FA5}">
                      <a16:colId xmlns:a16="http://schemas.microsoft.com/office/drawing/2014/main" val="3327542982"/>
                    </a:ext>
                  </a:extLst>
                </a:gridCol>
                <a:gridCol w="762000">
                  <a:extLst>
                    <a:ext uri="{9D8B030D-6E8A-4147-A177-3AD203B41FA5}">
                      <a16:colId xmlns:a16="http://schemas.microsoft.com/office/drawing/2014/main" val="3827991616"/>
                    </a:ext>
                  </a:extLst>
                </a:gridCol>
                <a:gridCol w="762000">
                  <a:extLst>
                    <a:ext uri="{9D8B030D-6E8A-4147-A177-3AD203B41FA5}">
                      <a16:colId xmlns:a16="http://schemas.microsoft.com/office/drawing/2014/main" val="2557639283"/>
                    </a:ext>
                  </a:extLst>
                </a:gridCol>
                <a:gridCol w="762000">
                  <a:extLst>
                    <a:ext uri="{9D8B030D-6E8A-4147-A177-3AD203B41FA5}">
                      <a16:colId xmlns:a16="http://schemas.microsoft.com/office/drawing/2014/main" val="3814644609"/>
                    </a:ext>
                  </a:extLst>
                </a:gridCol>
                <a:gridCol w="762000">
                  <a:extLst>
                    <a:ext uri="{9D8B030D-6E8A-4147-A177-3AD203B41FA5}">
                      <a16:colId xmlns:a16="http://schemas.microsoft.com/office/drawing/2014/main" val="2877237685"/>
                    </a:ext>
                  </a:extLst>
                </a:gridCol>
                <a:gridCol w="762000">
                  <a:extLst>
                    <a:ext uri="{9D8B030D-6E8A-4147-A177-3AD203B41FA5}">
                      <a16:colId xmlns:a16="http://schemas.microsoft.com/office/drawing/2014/main" val="3870494020"/>
                    </a:ext>
                  </a:extLst>
                </a:gridCol>
                <a:gridCol w="762000">
                  <a:extLst>
                    <a:ext uri="{9D8B030D-6E8A-4147-A177-3AD203B41FA5}">
                      <a16:colId xmlns:a16="http://schemas.microsoft.com/office/drawing/2014/main" val="3193538916"/>
                    </a:ext>
                  </a:extLst>
                </a:gridCol>
              </a:tblGrid>
              <a:tr h="238125">
                <a:tc>
                  <a:txBody>
                    <a:bodyPr/>
                    <a:lstStyle/>
                    <a:p>
                      <a:pPr algn="ctr" fontAlgn="b"/>
                      <a:r>
                        <a:rPr lang="fr-FR" sz="1400" b="1" i="0" u="none" strike="noStrike">
                          <a:solidFill>
                            <a:srgbClr val="000000"/>
                          </a:solidFill>
                          <a:effectLst/>
                          <a:latin typeface="Aptos Narrow" panose="020B0004020202020204" pitchFamily="34" charset="0"/>
                        </a:rPr>
                        <a:t>ACTE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b"/>
                      <a:r>
                        <a:rPr lang="fr-FR" sz="1400" b="1" i="0" u="none" strike="noStrike">
                          <a:solidFill>
                            <a:srgbClr val="000000"/>
                          </a:solidFill>
                          <a:effectLst/>
                          <a:latin typeface="Aptos Narrow" panose="020B0004020202020204" pitchFamily="34" charset="0"/>
                        </a:rPr>
                        <a:t>DEPENSES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a:txBody>
                    <a:bodyPr/>
                    <a:lstStyle/>
                    <a:p>
                      <a:pPr algn="ctr" fontAlgn="b"/>
                      <a:r>
                        <a:rPr lang="fr-FR" sz="1400" b="1" i="0" u="none" strike="noStrike">
                          <a:solidFill>
                            <a:srgbClr val="000000"/>
                          </a:solidFill>
                          <a:effectLst/>
                          <a:latin typeface="Aptos Narrow" panose="020B0004020202020204" pitchFamily="34" charset="0"/>
                        </a:rPr>
                        <a:t>BRSS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E6A2"/>
                    </a:solidFill>
                  </a:tcPr>
                </a:tc>
                <a:tc gridSpan="2">
                  <a:txBody>
                    <a:bodyPr/>
                    <a:lstStyle/>
                    <a:p>
                      <a:pPr algn="ctr" fontAlgn="b"/>
                      <a:r>
                        <a:rPr lang="fr-FR" sz="1400" b="1" i="0" u="none" strike="noStrike">
                          <a:solidFill>
                            <a:srgbClr val="000000"/>
                          </a:solidFill>
                          <a:effectLst/>
                          <a:latin typeface="Aptos Narrow" panose="020B0004020202020204" pitchFamily="34" charset="0"/>
                        </a:rPr>
                        <a:t>F1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fr-FR"/>
                    </a:p>
                  </a:txBody>
                  <a:tcPr/>
                </a:tc>
                <a:tc gridSpan="2">
                  <a:txBody>
                    <a:bodyPr/>
                    <a:lstStyle/>
                    <a:p>
                      <a:pPr algn="ctr" fontAlgn="b"/>
                      <a:r>
                        <a:rPr lang="fr-FR" sz="1400" b="1" i="0" u="none" strike="noStrike">
                          <a:solidFill>
                            <a:srgbClr val="000000"/>
                          </a:solidFill>
                          <a:effectLst/>
                          <a:latin typeface="Aptos Narrow" panose="020B0004020202020204" pitchFamily="34" charset="0"/>
                        </a:rPr>
                        <a:t>F2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hMerge="1">
                  <a:txBody>
                    <a:bodyPr/>
                    <a:lstStyle/>
                    <a:p>
                      <a:endParaRPr lang="fr-FR"/>
                    </a:p>
                  </a:txBody>
                  <a:tcPr/>
                </a:tc>
                <a:tc gridSpan="2">
                  <a:txBody>
                    <a:bodyPr/>
                    <a:lstStyle/>
                    <a:p>
                      <a:pPr algn="ctr" fontAlgn="b"/>
                      <a:r>
                        <a:rPr lang="fr-FR" sz="1400" b="1" i="0" u="none" strike="noStrike">
                          <a:solidFill>
                            <a:srgbClr val="000000"/>
                          </a:solidFill>
                          <a:effectLst/>
                          <a:latin typeface="Aptos Narrow" panose="020B0004020202020204" pitchFamily="34" charset="0"/>
                        </a:rPr>
                        <a:t>F3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CEB"/>
                    </a:solidFill>
                  </a:tcPr>
                </a:tc>
                <a:tc hMerge="1">
                  <a:txBody>
                    <a:bodyPr/>
                    <a:lstStyle/>
                    <a:p>
                      <a:endParaRPr lang="fr-FR"/>
                    </a:p>
                  </a:txBody>
                  <a:tcPr/>
                </a:tc>
                <a:extLst>
                  <a:ext uri="{0D108BD9-81ED-4DB2-BD59-A6C34878D82A}">
                    <a16:rowId xmlns:a16="http://schemas.microsoft.com/office/drawing/2014/main" val="31261470"/>
                  </a:ext>
                </a:extLst>
              </a:tr>
              <a:tr h="190500">
                <a:tc>
                  <a:txBody>
                    <a:bodyPr/>
                    <a:lstStyle/>
                    <a:p>
                      <a:pPr algn="l" fontAlgn="b"/>
                      <a:r>
                        <a:rPr lang="fr-FR"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b"/>
                      <a:r>
                        <a:rPr lang="fr-FR" sz="1100" b="0" i="0" u="none" strike="noStrike">
                          <a:solidFill>
                            <a:srgbClr val="000000"/>
                          </a:solidFill>
                          <a:effectLst/>
                          <a:latin typeface="Aptos Narrow" panose="020B0004020202020204" pitchFamily="34" charset="0"/>
                        </a:rPr>
                        <a:t>REMBOURSEMENT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fr-FR"/>
                    </a:p>
                  </a:txBody>
                  <a:tcPr/>
                </a:tc>
                <a:tc gridSpan="2">
                  <a:txBody>
                    <a:bodyPr/>
                    <a:lstStyle/>
                    <a:p>
                      <a:pPr algn="ctr" fontAlgn="b"/>
                      <a:r>
                        <a:rPr lang="fr-FR" sz="1100" b="0" i="0" u="none" strike="noStrike">
                          <a:solidFill>
                            <a:srgbClr val="000000"/>
                          </a:solidFill>
                          <a:effectLst/>
                          <a:latin typeface="Aptos Narrow" panose="020B0004020202020204" pitchFamily="34" charset="0"/>
                        </a:rPr>
                        <a:t>REMBOURSEMENT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hMerge="1">
                  <a:txBody>
                    <a:bodyPr/>
                    <a:lstStyle/>
                    <a:p>
                      <a:endParaRPr lang="fr-FR"/>
                    </a:p>
                  </a:txBody>
                  <a:tcPr/>
                </a:tc>
                <a:tc gridSpan="2">
                  <a:txBody>
                    <a:bodyPr/>
                    <a:lstStyle/>
                    <a:p>
                      <a:pPr algn="ctr" fontAlgn="b"/>
                      <a:r>
                        <a:rPr lang="fr-FR" sz="1100" b="0" i="0" u="none" strike="noStrike">
                          <a:solidFill>
                            <a:srgbClr val="000000"/>
                          </a:solidFill>
                          <a:effectLst/>
                          <a:latin typeface="Aptos Narrow" panose="020B0004020202020204" pitchFamily="34" charset="0"/>
                        </a:rPr>
                        <a:t>REMBOURSEMENT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CEB"/>
                    </a:solidFill>
                  </a:tcPr>
                </a:tc>
                <a:tc hMerge="1">
                  <a:txBody>
                    <a:bodyPr/>
                    <a:lstStyle/>
                    <a:p>
                      <a:endParaRPr lang="fr-FR"/>
                    </a:p>
                  </a:txBody>
                  <a:tcPr/>
                </a:tc>
                <a:extLst>
                  <a:ext uri="{0D108BD9-81ED-4DB2-BD59-A6C34878D82A}">
                    <a16:rowId xmlns:a16="http://schemas.microsoft.com/office/drawing/2014/main" val="102805258"/>
                  </a:ext>
                </a:extLst>
              </a:tr>
              <a:tr h="200025">
                <a:tc>
                  <a:txBody>
                    <a:bodyPr/>
                    <a:lstStyle/>
                    <a:p>
                      <a:pPr algn="l" fontAlgn="b"/>
                      <a:r>
                        <a:rPr lang="fr-FR" sz="1200" b="0" i="0" u="none" strike="noStrike">
                          <a:solidFill>
                            <a:srgbClr val="000000"/>
                          </a:solidFill>
                          <a:effectLst/>
                          <a:latin typeface="Aptos Narrow" panose="020B0004020202020204" pitchFamily="34" charset="0"/>
                        </a:rPr>
                        <a:t>CONSULTATION SPECIALISTE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fr-FR" sz="1200" b="0" i="0" u="none" strike="noStrike">
                          <a:solidFill>
                            <a:srgbClr val="000000"/>
                          </a:solidFill>
                          <a:effectLst/>
                          <a:latin typeface="Aptos Narrow" panose="020B0004020202020204" pitchFamily="34" charset="0"/>
                        </a:rPr>
                        <a:t>            70,00 €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fr-FR" sz="1200" b="0" i="0" u="none" strike="noStrike">
                          <a:solidFill>
                            <a:srgbClr val="000000"/>
                          </a:solidFill>
                          <a:effectLst/>
                          <a:latin typeface="Aptos Narrow" panose="020B0004020202020204" pitchFamily="34" charset="0"/>
                        </a:rPr>
                        <a:t>        40,00 €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fr-FR" sz="1200" b="0" i="0" u="none" strike="noStrike">
                          <a:solidFill>
                            <a:srgbClr val="000000"/>
                          </a:solidFill>
                          <a:effectLst/>
                          <a:latin typeface="Aptos Narrow" panose="020B00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fr-FR" sz="1200" b="0" i="0" u="none" strike="noStrike">
                          <a:solidFill>
                            <a:srgbClr val="000000"/>
                          </a:solidFill>
                          <a:effectLst/>
                          <a:latin typeface="Aptos Narrow" panose="020B0004020202020204" pitchFamily="34" charset="0"/>
                        </a:rPr>
                        <a:t>        40,00 €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fr-FR" sz="1200" b="0" i="0" u="none" strike="noStrike">
                          <a:solidFill>
                            <a:srgbClr val="000000"/>
                          </a:solidFill>
                          <a:effectLst/>
                          <a:latin typeface="Aptos Narrow" panose="020B000402020202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fr-FR" sz="1200" b="0" i="0" u="none" strike="noStrike">
                          <a:solidFill>
                            <a:srgbClr val="000000"/>
                          </a:solidFill>
                          <a:effectLst/>
                          <a:latin typeface="Aptos Narrow" panose="020B0004020202020204" pitchFamily="34" charset="0"/>
                        </a:rPr>
                        <a:t>        78,00 €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fr-FR" sz="1200" b="0" i="0" u="none" strike="noStrike">
                          <a:solidFill>
                            <a:srgbClr val="000000"/>
                          </a:solidFill>
                          <a:effectLst/>
                          <a:latin typeface="Aptos Narrow" panose="020B000402020202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fr-FR" sz="1200" b="0" i="0" u="none" strike="noStrike">
                          <a:solidFill>
                            <a:srgbClr val="000000"/>
                          </a:solidFill>
                          <a:effectLst/>
                          <a:latin typeface="Aptos Narrow" panose="020B0004020202020204" pitchFamily="34" charset="0"/>
                        </a:rPr>
                        <a:t>        88,00 €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52180278"/>
                  </a:ext>
                </a:extLst>
              </a:tr>
              <a:tr h="200025">
                <a:tc>
                  <a:txBody>
                    <a:bodyPr/>
                    <a:lstStyle/>
                    <a:p>
                      <a:pPr algn="l" fontAlgn="b"/>
                      <a:r>
                        <a:rPr lang="fr-FR" sz="1200" b="0" i="0" u="none" strike="noStrike">
                          <a:solidFill>
                            <a:srgbClr val="000000"/>
                          </a:solidFill>
                          <a:effectLst/>
                          <a:latin typeface="Aptos Narrow" panose="020B0004020202020204" pitchFamily="34" charset="0"/>
                        </a:rPr>
                        <a:t>COURONNE DENTAIRE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200" b="0" i="0" u="none" strike="noStrike">
                          <a:solidFill>
                            <a:srgbClr val="000000"/>
                          </a:solidFill>
                          <a:effectLst/>
                          <a:latin typeface="Aptos Narrow" panose="020B0004020202020204" pitchFamily="34" charset="0"/>
                        </a:rPr>
                        <a:t>          500,00 €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200" b="0" i="0" u="none" strike="noStrike">
                          <a:solidFill>
                            <a:srgbClr val="000000"/>
                          </a:solidFill>
                          <a:effectLst/>
                          <a:latin typeface="Aptos Narrow" panose="020B0004020202020204" pitchFamily="34" charset="0"/>
                        </a:rPr>
                        <a:t>     120,00 €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200" b="0" i="0" u="none" strike="noStrike">
                          <a:solidFill>
                            <a:srgbClr val="000000"/>
                          </a:solidFill>
                          <a:effectLst/>
                          <a:latin typeface="Aptos Narrow" panose="020B00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200" b="0" i="0" u="none" strike="noStrike">
                          <a:solidFill>
                            <a:srgbClr val="000000"/>
                          </a:solidFill>
                          <a:effectLst/>
                          <a:latin typeface="Aptos Narrow" panose="020B0004020202020204" pitchFamily="34" charset="0"/>
                        </a:rPr>
                        <a:t>        40,00 €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200" b="0" i="0" u="none" strike="noStrike">
                          <a:solidFill>
                            <a:srgbClr val="000000"/>
                          </a:solidFill>
                          <a:effectLst/>
                          <a:latin typeface="Aptos Narrow" panose="020B0004020202020204" pitchFamily="34" charset="0"/>
                        </a:rPr>
                        <a:t>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200" b="0" i="0" u="none" strike="noStrike">
                          <a:solidFill>
                            <a:srgbClr val="000000"/>
                          </a:solidFill>
                          <a:effectLst/>
                          <a:latin typeface="Aptos Narrow" panose="020B0004020202020204" pitchFamily="34" charset="0"/>
                        </a:rPr>
                        <a:t>     444,00 €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200" b="0" i="0" u="none" strike="noStrike">
                          <a:solidFill>
                            <a:srgbClr val="000000"/>
                          </a:solidFill>
                          <a:effectLst/>
                          <a:latin typeface="Aptos Narrow" panose="020B0004020202020204" pitchFamily="34" charset="0"/>
                        </a:rPr>
                        <a:t>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fr-FR" sz="1200" b="0" i="0" u="none" strike="noStrike">
                          <a:solidFill>
                            <a:srgbClr val="000000"/>
                          </a:solidFill>
                          <a:effectLst/>
                          <a:latin typeface="Aptos Narrow" panose="020B0004020202020204" pitchFamily="34" charset="0"/>
                        </a:rPr>
                        <a:t>     564,00 €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9536896"/>
                  </a:ext>
                </a:extLst>
              </a:tr>
              <a:tr h="200025">
                <a:tc>
                  <a:txBody>
                    <a:bodyPr/>
                    <a:lstStyle/>
                    <a:p>
                      <a:pPr algn="l" fontAlgn="b"/>
                      <a:r>
                        <a:rPr lang="fr-FR" sz="1200" b="0" i="0" u="none" strike="noStrike">
                          <a:solidFill>
                            <a:srgbClr val="000000"/>
                          </a:solidFill>
                          <a:effectLst/>
                          <a:latin typeface="Aptos Narrow" panose="020B0004020202020204" pitchFamily="34" charset="0"/>
                        </a:rPr>
                        <a:t>OPTIQUE (verres complexes)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b"/>
                      <a:r>
                        <a:rPr lang="fr-FR" sz="1200" b="0" i="0" u="none" strike="noStrike" dirty="0">
                          <a:solidFill>
                            <a:srgbClr val="000000"/>
                          </a:solidFill>
                          <a:effectLst/>
                          <a:latin typeface="Aptos Narrow" panose="020B0004020202020204" pitchFamily="34" charset="0"/>
                        </a:rPr>
                        <a:t>          450,00 €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b"/>
                      <a:r>
                        <a:rPr lang="fr-FR" sz="1200" b="0"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gridSpan="2">
                  <a:txBody>
                    <a:bodyPr/>
                    <a:lstStyle/>
                    <a:p>
                      <a:pPr algn="ctr" fontAlgn="b"/>
                      <a:r>
                        <a:rPr lang="fr-FR" sz="1200" b="0" i="0" u="none" strike="noStrike">
                          <a:solidFill>
                            <a:srgbClr val="000000"/>
                          </a:solidFill>
                          <a:effectLst/>
                          <a:latin typeface="Aptos Narrow" panose="020B0004020202020204" pitchFamily="34" charset="0"/>
                        </a:rPr>
                        <a:t>100% SANTE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hMerge="1">
                  <a:txBody>
                    <a:bodyPr/>
                    <a:lstStyle/>
                    <a:p>
                      <a:endParaRPr lang="fr-FR"/>
                    </a:p>
                  </a:txBody>
                  <a:tcPr/>
                </a:tc>
                <a:tc gridSpan="2">
                  <a:txBody>
                    <a:bodyPr/>
                    <a:lstStyle/>
                    <a:p>
                      <a:pPr algn="ctr" fontAlgn="b"/>
                      <a:r>
                        <a:rPr lang="fr-FR" sz="1200" b="0" i="0" u="none" strike="noStrike">
                          <a:solidFill>
                            <a:srgbClr val="000000"/>
                          </a:solidFill>
                          <a:effectLst/>
                          <a:latin typeface="Aptos Narrow" panose="020B0004020202020204" pitchFamily="34" charset="0"/>
                        </a:rPr>
                        <a:t>                                410,00 €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hMerge="1">
                  <a:txBody>
                    <a:bodyPr/>
                    <a:lstStyle/>
                    <a:p>
                      <a:endParaRPr lang="fr-FR"/>
                    </a:p>
                  </a:txBody>
                  <a:tcPr/>
                </a:tc>
                <a:tc gridSpan="2">
                  <a:txBody>
                    <a:bodyPr/>
                    <a:lstStyle/>
                    <a:p>
                      <a:pPr algn="ctr" fontAlgn="b"/>
                      <a:r>
                        <a:rPr lang="fr-FR" sz="1200" b="0" i="0" u="none" strike="noStrike" dirty="0">
                          <a:solidFill>
                            <a:srgbClr val="000000"/>
                          </a:solidFill>
                          <a:effectLst/>
                          <a:latin typeface="Aptos Narrow" panose="020B0004020202020204" pitchFamily="34" charset="0"/>
                        </a:rPr>
                        <a:t>                                480,00 €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hMerge="1">
                  <a:txBody>
                    <a:bodyPr/>
                    <a:lstStyle/>
                    <a:p>
                      <a:endParaRPr lang="fr-FR"/>
                    </a:p>
                  </a:txBody>
                  <a:tcPr/>
                </a:tc>
                <a:extLst>
                  <a:ext uri="{0D108BD9-81ED-4DB2-BD59-A6C34878D82A}">
                    <a16:rowId xmlns:a16="http://schemas.microsoft.com/office/drawing/2014/main" val="2071397485"/>
                  </a:ext>
                </a:extLst>
              </a:tr>
            </a:tbl>
          </a:graphicData>
        </a:graphic>
      </p:graphicFrame>
      <p:sp>
        <p:nvSpPr>
          <p:cNvPr id="4" name="Espace réservé du numéro de diapositive 3">
            <a:extLst>
              <a:ext uri="{FF2B5EF4-FFF2-40B4-BE49-F238E27FC236}">
                <a16:creationId xmlns:a16="http://schemas.microsoft.com/office/drawing/2014/main" id="{9398A528-9B11-B75B-F2D4-8F314FE514F0}"/>
              </a:ext>
            </a:extLst>
          </p:cNvPr>
          <p:cNvSpPr>
            <a:spLocks noGrp="1"/>
          </p:cNvSpPr>
          <p:nvPr>
            <p:ph type="sldNum" sz="quarter" idx="4"/>
          </p:nvPr>
        </p:nvSpPr>
        <p:spPr/>
        <p:txBody>
          <a:bodyPr/>
          <a:lstStyle/>
          <a:p>
            <a:fld id="{0197657B-8F99-43FF-9C46-7675354BEEB6}" type="slidenum">
              <a:rPr lang="en-US" altLang="fr-FR" smtClean="0"/>
              <a:pPr/>
              <a:t>28</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2D0B3A3B-E758-5700-FECD-2ACAC5223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11722"/>
            <a:ext cx="687343" cy="687343"/>
          </a:xfrm>
          <a:prstGeom prst="rect">
            <a:avLst/>
          </a:prstGeom>
        </p:spPr>
      </p:pic>
    </p:spTree>
    <p:extLst>
      <p:ext uri="{BB962C8B-B14F-4D97-AF65-F5344CB8AC3E}">
        <p14:creationId xmlns:p14="http://schemas.microsoft.com/office/powerpoint/2010/main" val="17761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510960"/>
            <a:ext cx="8216900" cy="295466"/>
          </a:xfrm>
        </p:spPr>
        <p:txBody>
          <a:bodyPr/>
          <a:lstStyle/>
          <a:p>
            <a:r>
              <a:rPr lang="fr-FR" sz="2400" dirty="0"/>
              <a:t>Détail de la garantie : </a:t>
            </a:r>
            <a:r>
              <a:rPr lang="fr-FR" sz="2400" dirty="0">
                <a:solidFill>
                  <a:srgbClr val="B9C400"/>
                </a:solidFill>
              </a:rPr>
              <a:t>Aides auditives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29</a:t>
            </a:fld>
            <a:endParaRPr lang="en-US" altLang="fr-FR" dirty="0"/>
          </a:p>
        </p:txBody>
      </p:sp>
      <p:pic>
        <p:nvPicPr>
          <p:cNvPr id="6" name="Image 5">
            <a:extLst>
              <a:ext uri="{FF2B5EF4-FFF2-40B4-BE49-F238E27FC236}">
                <a16:creationId xmlns:a16="http://schemas.microsoft.com/office/drawing/2014/main" id="{737EF3DC-7987-489F-85D7-CF62CC152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066" y="449903"/>
            <a:ext cx="335314" cy="417580"/>
          </a:xfrm>
          <a:prstGeom prst="rect">
            <a:avLst/>
          </a:prstGeom>
        </p:spPr>
      </p:pic>
      <p:pic>
        <p:nvPicPr>
          <p:cNvPr id="11" name="Image 10">
            <a:extLst>
              <a:ext uri="{FF2B5EF4-FFF2-40B4-BE49-F238E27FC236}">
                <a16:creationId xmlns:a16="http://schemas.microsoft.com/office/drawing/2014/main" id="{4F91C4B9-0B9F-4231-923E-E14E0016E322}"/>
              </a:ext>
            </a:extLst>
          </p:cNvPr>
          <p:cNvPicPr>
            <a:picLocks noChangeAspect="1"/>
          </p:cNvPicPr>
          <p:nvPr/>
        </p:nvPicPr>
        <p:blipFill>
          <a:blip r:embed="rId3"/>
          <a:stretch>
            <a:fillRect/>
          </a:stretch>
        </p:blipFill>
        <p:spPr>
          <a:xfrm>
            <a:off x="0" y="3062908"/>
            <a:ext cx="9144000" cy="761039"/>
          </a:xfrm>
          <a:prstGeom prst="rect">
            <a:avLst/>
          </a:prstGeom>
        </p:spPr>
      </p:pic>
      <p:pic>
        <p:nvPicPr>
          <p:cNvPr id="5" name="Image 4">
            <a:extLst>
              <a:ext uri="{FF2B5EF4-FFF2-40B4-BE49-F238E27FC236}">
                <a16:creationId xmlns:a16="http://schemas.microsoft.com/office/drawing/2014/main" id="{8616B2B7-BA20-4815-A1AF-B41FC898F653}"/>
              </a:ext>
            </a:extLst>
          </p:cNvPr>
          <p:cNvPicPr>
            <a:picLocks noChangeAspect="1"/>
          </p:cNvPicPr>
          <p:nvPr/>
        </p:nvPicPr>
        <p:blipFill>
          <a:blip r:embed="rId4"/>
          <a:stretch>
            <a:fillRect/>
          </a:stretch>
        </p:blipFill>
        <p:spPr>
          <a:xfrm>
            <a:off x="0" y="2321027"/>
            <a:ext cx="9144000" cy="501445"/>
          </a:xfrm>
          <a:prstGeom prst="rect">
            <a:avLst/>
          </a:prstGeom>
        </p:spPr>
      </p:pic>
      <p:pic>
        <p:nvPicPr>
          <p:cNvPr id="7" name="Image 6">
            <a:extLst>
              <a:ext uri="{FF2B5EF4-FFF2-40B4-BE49-F238E27FC236}">
                <a16:creationId xmlns:a16="http://schemas.microsoft.com/office/drawing/2014/main" id="{BE43650F-E268-48ED-A125-20E2F6C41D41}"/>
              </a:ext>
            </a:extLst>
          </p:cNvPr>
          <p:cNvPicPr>
            <a:picLocks noChangeAspect="1"/>
          </p:cNvPicPr>
          <p:nvPr/>
        </p:nvPicPr>
        <p:blipFill>
          <a:blip r:embed="rId5"/>
          <a:stretch>
            <a:fillRect/>
          </a:stretch>
        </p:blipFill>
        <p:spPr>
          <a:xfrm>
            <a:off x="360217" y="1771414"/>
            <a:ext cx="8751239" cy="549613"/>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293EACE2-9501-D6F2-DE63-8CB7303F3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26164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8DB78-0C5C-46B6-62EF-1305F7B65BB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29D4EDD-A176-EEE8-BC52-AFDC591A7773}"/>
              </a:ext>
            </a:extLst>
          </p:cNvPr>
          <p:cNvSpPr>
            <a:spLocks noGrp="1"/>
          </p:cNvSpPr>
          <p:nvPr>
            <p:ph type="title"/>
          </p:nvPr>
        </p:nvSpPr>
        <p:spPr>
          <a:xfrm>
            <a:off x="445770" y="140434"/>
            <a:ext cx="8155305" cy="1260154"/>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Genèse de la Protection </a:t>
            </a:r>
            <a:br>
              <a:rPr lang="fr-FR" sz="3600" dirty="0">
                <a:solidFill>
                  <a:schemeClr val="bg1"/>
                </a:solidFill>
                <a:latin typeface="+mj-lt"/>
              </a:rPr>
            </a:br>
            <a:r>
              <a:rPr lang="fr-FR" sz="3600" dirty="0">
                <a:solidFill>
                  <a:schemeClr val="bg1"/>
                </a:solidFill>
                <a:latin typeface="+mj-lt"/>
              </a:rPr>
              <a:t>Sociale Complémentaire</a:t>
            </a:r>
          </a:p>
        </p:txBody>
      </p:sp>
      <p:sp>
        <p:nvSpPr>
          <p:cNvPr id="7" name="Espace réservé du texte 6">
            <a:extLst>
              <a:ext uri="{FF2B5EF4-FFF2-40B4-BE49-F238E27FC236}">
                <a16:creationId xmlns:a16="http://schemas.microsoft.com/office/drawing/2014/main" id="{F282B6C2-5311-C939-4896-76AF3ED659A7}"/>
              </a:ext>
            </a:extLst>
          </p:cNvPr>
          <p:cNvSpPr>
            <a:spLocks noGrp="1"/>
          </p:cNvSpPr>
          <p:nvPr>
            <p:ph sz="quarter" idx="13"/>
          </p:nvPr>
        </p:nvSpPr>
        <p:spPr>
          <a:xfrm>
            <a:off x="1703785" y="1543152"/>
            <a:ext cx="6897290" cy="1948349"/>
          </a:xfrm>
        </p:spPr>
        <p:txBody>
          <a:bodyPr rtlCol="0">
            <a:norm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2400" b="1" dirty="0">
                <a:solidFill>
                  <a:schemeClr val="bg1"/>
                </a:solidFill>
              </a:rPr>
              <a:t>la PSC est longtemps restée facultative</a:t>
            </a:r>
          </a:p>
          <a:p>
            <a:pPr rtl="0"/>
            <a:r>
              <a:rPr lang="fr-FR" sz="2400" b="1" dirty="0">
                <a:solidFill>
                  <a:schemeClr val="bg1"/>
                </a:solidFill>
              </a:rPr>
              <a:t>elle détermine </a:t>
            </a:r>
            <a:r>
              <a:rPr lang="fr-FR" sz="2400" b="1" u="sng" dirty="0">
                <a:solidFill>
                  <a:schemeClr val="bg1"/>
                </a:solidFill>
              </a:rPr>
              <a:t>deux risques</a:t>
            </a:r>
            <a:r>
              <a:rPr lang="fr-FR" sz="2400" b="1" dirty="0">
                <a:solidFill>
                  <a:schemeClr val="bg1"/>
                </a:solidFill>
              </a:rPr>
              <a:t> distincts : </a:t>
            </a:r>
          </a:p>
          <a:p>
            <a:pPr marL="0" indent="0" rtl="0">
              <a:buNone/>
            </a:pPr>
            <a:r>
              <a:rPr lang="fr-FR" sz="2400" b="1" dirty="0">
                <a:solidFill>
                  <a:schemeClr val="bg1"/>
                </a:solidFill>
              </a:rPr>
              <a:t> </a:t>
            </a:r>
          </a:p>
        </p:txBody>
      </p:sp>
      <p:grpSp>
        <p:nvGrpSpPr>
          <p:cNvPr id="19" name="Groupe 18">
            <a:extLst>
              <a:ext uri="{FF2B5EF4-FFF2-40B4-BE49-F238E27FC236}">
                <a16:creationId xmlns:a16="http://schemas.microsoft.com/office/drawing/2014/main" id="{936B3F8E-7406-99EF-5CDE-31D4F4CA9DC4}"/>
              </a:ext>
              <a:ext uri="{C183D7F6-B498-43B3-948B-1728B52AA6E4}">
                <adec:decorative xmlns:adec="http://schemas.microsoft.com/office/drawing/2017/decorative" val="1"/>
              </a:ext>
            </a:extLst>
          </p:cNvPr>
          <p:cNvGrpSpPr>
            <a:grpSpLocks/>
          </p:cNvGrpSpPr>
          <p:nvPr/>
        </p:nvGrpSpPr>
        <p:grpSpPr bwMode="auto">
          <a:xfrm rot="16200000" flipV="1">
            <a:off x="0" y="2924080"/>
            <a:ext cx="2219420" cy="2219420"/>
            <a:chOff x="0" y="12289"/>
            <a:chExt cx="3550" cy="3551"/>
          </a:xfrm>
        </p:grpSpPr>
        <p:sp>
          <p:nvSpPr>
            <p:cNvPr id="20" name="Forme libre 19">
              <a:extLst>
                <a:ext uri="{FF2B5EF4-FFF2-40B4-BE49-F238E27FC236}">
                  <a16:creationId xmlns:a16="http://schemas.microsoft.com/office/drawing/2014/main" id="{AEEB77D3-66C7-98B6-3713-AE89F74ED5A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sp>
          <p:nvSpPr>
            <p:cNvPr id="21" name="Forme libre 20">
              <a:extLst>
                <a:ext uri="{FF2B5EF4-FFF2-40B4-BE49-F238E27FC236}">
                  <a16:creationId xmlns:a16="http://schemas.microsoft.com/office/drawing/2014/main" id="{F123ECE3-E735-9957-1913-FFB8D396B5C5}"/>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sp>
          <p:nvSpPr>
            <p:cNvPr id="22" name="Forme libre 21">
              <a:extLst>
                <a:ext uri="{FF2B5EF4-FFF2-40B4-BE49-F238E27FC236}">
                  <a16:creationId xmlns:a16="http://schemas.microsoft.com/office/drawing/2014/main" id="{A8762194-5BD7-420A-E2D5-D27EA8DD7E1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grpSp>
      <p:pic>
        <p:nvPicPr>
          <p:cNvPr id="35" name="Image 34" descr="Une image contenant texte, Graphique, Police, logo&#10;&#10;Le contenu généré par l’IA peut être incorrect.">
            <a:extLst>
              <a:ext uri="{FF2B5EF4-FFF2-40B4-BE49-F238E27FC236}">
                <a16:creationId xmlns:a16="http://schemas.microsoft.com/office/drawing/2014/main" id="{866FCCA3-11A1-2213-59A0-4985A1D23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574" y="49122"/>
            <a:ext cx="1427248" cy="1427248"/>
          </a:xfrm>
          <a:prstGeom prst="rect">
            <a:avLst/>
          </a:prstGeom>
        </p:spPr>
      </p:pic>
      <p:sp>
        <p:nvSpPr>
          <p:cNvPr id="36" name="Rectangle 8">
            <a:hlinkClick r:id="rId4"/>
            <a:extLst>
              <a:ext uri="{FF2B5EF4-FFF2-40B4-BE49-F238E27FC236}">
                <a16:creationId xmlns:a16="http://schemas.microsoft.com/office/drawing/2014/main" id="{9005AA4B-F4F3-9576-26D2-5C7BC834D7BB}"/>
              </a:ext>
            </a:extLst>
          </p:cNvPr>
          <p:cNvSpPr/>
          <p:nvPr/>
        </p:nvSpPr>
        <p:spPr>
          <a:xfrm>
            <a:off x="7310980" y="4814527"/>
            <a:ext cx="1664688" cy="251147"/>
          </a:xfrm>
          <a:prstGeom prst="horizontalScroll">
            <a:avLst/>
          </a:prstGeom>
          <a:solidFill>
            <a:schemeClr val="accent2">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r>
              <a:rPr lang="fr-FR" sz="1050" dirty="0">
                <a:solidFill>
                  <a:schemeClr val="bg1"/>
                </a:solidFill>
                <a:hlinkClick r:id="rId5">
                  <a:extLst>
                    <a:ext uri="{A12FA001-AC4F-418D-AE19-62706E023703}">
                      <ahyp:hlinkClr xmlns:ahyp="http://schemas.microsoft.com/office/drawing/2018/hyperlinkcolor" val="tx"/>
                    </a:ext>
                  </a:extLst>
                </a:hlinkClick>
              </a:rPr>
              <a:t>décret n° 2011-1474</a:t>
            </a:r>
            <a:endParaRPr lang="fr-FR" sz="1050" dirty="0">
              <a:solidFill>
                <a:schemeClr val="bg1"/>
              </a:solidFill>
            </a:endParaRPr>
          </a:p>
        </p:txBody>
      </p:sp>
      <p:grpSp>
        <p:nvGrpSpPr>
          <p:cNvPr id="40" name="Groupe 39">
            <a:extLst>
              <a:ext uri="{FF2B5EF4-FFF2-40B4-BE49-F238E27FC236}">
                <a16:creationId xmlns:a16="http://schemas.microsoft.com/office/drawing/2014/main" id="{71A67D38-2BF0-4695-1E75-F87525827D39}"/>
              </a:ext>
            </a:extLst>
          </p:cNvPr>
          <p:cNvGrpSpPr/>
          <p:nvPr/>
        </p:nvGrpSpPr>
        <p:grpSpPr>
          <a:xfrm>
            <a:off x="708665" y="3116482"/>
            <a:ext cx="4131200" cy="1471290"/>
            <a:chOff x="905173" y="4150638"/>
            <a:chExt cx="5508266" cy="1961720"/>
          </a:xfrm>
        </p:grpSpPr>
        <p:sp>
          <p:nvSpPr>
            <p:cNvPr id="26" name="Légende : encadrée 25">
              <a:extLst>
                <a:ext uri="{FF2B5EF4-FFF2-40B4-BE49-F238E27FC236}">
                  <a16:creationId xmlns:a16="http://schemas.microsoft.com/office/drawing/2014/main" id="{1FA8C8D0-A285-EAC1-DC94-060C645C55C3}"/>
                </a:ext>
              </a:extLst>
            </p:cNvPr>
            <p:cNvSpPr/>
            <p:nvPr/>
          </p:nvSpPr>
          <p:spPr>
            <a:xfrm>
              <a:off x="2043213" y="4150638"/>
              <a:ext cx="4093535" cy="1587829"/>
            </a:xfrm>
            <a:prstGeom prst="borderCallout1">
              <a:avLst>
                <a:gd name="adj1" fmla="val -40888"/>
                <a:gd name="adj2" fmla="val 87328"/>
                <a:gd name="adj3" fmla="val -774"/>
                <a:gd name="adj4" fmla="val 40888"/>
              </a:avLst>
            </a:prstGeom>
            <a:solidFill>
              <a:schemeClr val="tx1"/>
            </a:solid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ctr"/>
              <a:endParaRPr lang="fr-FR" sz="1200" b="1" dirty="0">
                <a:solidFill>
                  <a:schemeClr val="bg1"/>
                </a:solidFill>
              </a:endParaRPr>
            </a:p>
            <a:p>
              <a:pPr algn="ctr"/>
              <a:r>
                <a:rPr lang="fr-FR" sz="1500" b="1" i="1" dirty="0">
                  <a:solidFill>
                    <a:schemeClr val="bg1"/>
                  </a:solidFill>
                </a:rPr>
                <a:t> </a:t>
              </a:r>
            </a:p>
          </p:txBody>
        </p:sp>
        <p:pic>
          <p:nvPicPr>
            <p:cNvPr id="32" name="Image 31" descr="Une image contenant Police, Graphique, logo, graphisme&#10;&#10;Le contenu généré par l’IA peut être incorrect.">
              <a:extLst>
                <a:ext uri="{FF2B5EF4-FFF2-40B4-BE49-F238E27FC236}">
                  <a16:creationId xmlns:a16="http://schemas.microsoft.com/office/drawing/2014/main" id="{C6B4C1F4-1B9E-6DBA-AE3C-362241AF1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754" y="5116166"/>
              <a:ext cx="1031685" cy="867008"/>
            </a:xfrm>
            <a:prstGeom prst="rect">
              <a:avLst/>
            </a:prstGeom>
            <a:ln w="28575">
              <a:solidFill>
                <a:srgbClr val="7030A0"/>
              </a:solidFill>
              <a:prstDash val="dash"/>
            </a:ln>
          </p:spPr>
        </p:pic>
        <p:sp>
          <p:nvSpPr>
            <p:cNvPr id="34" name="ZoneTexte 33">
              <a:extLst>
                <a:ext uri="{FF2B5EF4-FFF2-40B4-BE49-F238E27FC236}">
                  <a16:creationId xmlns:a16="http://schemas.microsoft.com/office/drawing/2014/main" id="{C374E70A-88F9-217C-604A-B6013F86F535}"/>
                </a:ext>
              </a:extLst>
            </p:cNvPr>
            <p:cNvSpPr txBox="1"/>
            <p:nvPr/>
          </p:nvSpPr>
          <p:spPr>
            <a:xfrm>
              <a:off x="2241730" y="4313075"/>
              <a:ext cx="3789500" cy="1354217"/>
            </a:xfrm>
            <a:prstGeom prst="rect">
              <a:avLst/>
            </a:prstGeom>
            <a:noFill/>
          </p:spPr>
          <p:txBody>
            <a:bodyPr wrap="square">
              <a:sp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ctr"/>
              <a:r>
                <a:rPr lang="fr-FR" sz="2400" b="1" dirty="0">
                  <a:solidFill>
                    <a:srgbClr val="7030A0"/>
                  </a:solidFill>
                </a:rPr>
                <a:t>LA PRÉVOYANCE</a:t>
              </a:r>
            </a:p>
            <a:p>
              <a:pPr algn="ctr"/>
              <a:r>
                <a:rPr lang="fr-FR" sz="1500" b="1" i="1" dirty="0">
                  <a:solidFill>
                    <a:srgbClr val="7030A0"/>
                  </a:solidFill>
                </a:rPr>
                <a:t>(maintien de salaire</a:t>
              </a:r>
              <a:r>
                <a:rPr lang="fr-FR" sz="1500" b="1" i="1" dirty="0">
                  <a:solidFill>
                    <a:schemeClr val="accent4"/>
                  </a:solidFill>
                </a:rPr>
                <a:t>) </a:t>
              </a:r>
            </a:p>
            <a:p>
              <a:pPr marL="0" indent="0" algn="ctr">
                <a:buNone/>
              </a:pPr>
              <a:endParaRPr lang="fr-FR" sz="2100" b="1" i="1" dirty="0">
                <a:solidFill>
                  <a:schemeClr val="bg1"/>
                </a:solidFill>
              </a:endParaRPr>
            </a:p>
          </p:txBody>
        </p:sp>
        <p:pic>
          <p:nvPicPr>
            <p:cNvPr id="38" name="Image 37" descr="Une image contenant texte, graphisme, Graphique, Police&#10;&#10;Le contenu généré par l’IA peut être incorrect.">
              <a:extLst>
                <a:ext uri="{FF2B5EF4-FFF2-40B4-BE49-F238E27FC236}">
                  <a16:creationId xmlns:a16="http://schemas.microsoft.com/office/drawing/2014/main" id="{FE75786E-9A8A-BFCD-BBF6-66BBB8CD5307}"/>
                </a:ext>
              </a:extLst>
            </p:cNvPr>
            <p:cNvPicPr>
              <a:picLocks noChangeAspect="1"/>
            </p:cNvPicPr>
            <p:nvPr/>
          </p:nvPicPr>
          <p:blipFill>
            <a:blip r:embed="rId7">
              <a:alphaModFix amt="85000"/>
              <a:extLst>
                <a:ext uri="{28A0092B-C50C-407E-A947-70E740481C1C}">
                  <a14:useLocalDpi xmlns:a14="http://schemas.microsoft.com/office/drawing/2010/main" val="0"/>
                </a:ext>
              </a:extLst>
            </a:blip>
            <a:srcRect t="33866" b="35459"/>
            <a:stretch>
              <a:fillRect/>
            </a:stretch>
          </p:blipFill>
          <p:spPr>
            <a:xfrm>
              <a:off x="905173" y="5252662"/>
              <a:ext cx="2802585" cy="859696"/>
            </a:xfrm>
            <a:prstGeom prst="rect">
              <a:avLst/>
            </a:prstGeom>
            <a:ln w="28575">
              <a:solidFill>
                <a:srgbClr val="7030A0"/>
              </a:solidFill>
              <a:prstDash val="dash"/>
            </a:ln>
          </p:spPr>
        </p:pic>
      </p:grpSp>
      <p:grpSp>
        <p:nvGrpSpPr>
          <p:cNvPr id="45" name="Groupe 44">
            <a:extLst>
              <a:ext uri="{FF2B5EF4-FFF2-40B4-BE49-F238E27FC236}">
                <a16:creationId xmlns:a16="http://schemas.microsoft.com/office/drawing/2014/main" id="{FDD4A910-0FC5-4FFF-C78E-72C4739CD26B}"/>
              </a:ext>
            </a:extLst>
          </p:cNvPr>
          <p:cNvGrpSpPr/>
          <p:nvPr/>
        </p:nvGrpSpPr>
        <p:grpSpPr>
          <a:xfrm>
            <a:off x="5358147" y="3105383"/>
            <a:ext cx="3234025" cy="1337061"/>
            <a:chOff x="6811070" y="4136463"/>
            <a:chExt cx="4312033" cy="1782748"/>
          </a:xfrm>
        </p:grpSpPr>
        <p:sp>
          <p:nvSpPr>
            <p:cNvPr id="28" name="Légende : encadrée 27">
              <a:extLst>
                <a:ext uri="{FF2B5EF4-FFF2-40B4-BE49-F238E27FC236}">
                  <a16:creationId xmlns:a16="http://schemas.microsoft.com/office/drawing/2014/main" id="{AAD4FB96-69D5-2EF3-544D-DFCAE9F19C24}"/>
                </a:ext>
              </a:extLst>
            </p:cNvPr>
            <p:cNvSpPr/>
            <p:nvPr/>
          </p:nvSpPr>
          <p:spPr>
            <a:xfrm>
              <a:off x="6811070" y="4136463"/>
              <a:ext cx="4093535" cy="1587829"/>
            </a:xfrm>
            <a:prstGeom prst="borderCallout1">
              <a:avLst>
                <a:gd name="adj1" fmla="val -40541"/>
                <a:gd name="adj2" fmla="val -1626"/>
                <a:gd name="adj3" fmla="val -774"/>
                <a:gd name="adj4" fmla="val 40888"/>
              </a:avLst>
            </a:prstGeom>
            <a:solidFill>
              <a:schemeClr val="tx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ctr"/>
              <a:endParaRPr lang="fr-FR" sz="1500" b="1" i="1" dirty="0">
                <a:solidFill>
                  <a:schemeClr val="bg1"/>
                </a:solidFill>
              </a:endParaRPr>
            </a:p>
          </p:txBody>
        </p:sp>
        <p:grpSp>
          <p:nvGrpSpPr>
            <p:cNvPr id="41" name="Groupe 40">
              <a:extLst>
                <a:ext uri="{FF2B5EF4-FFF2-40B4-BE49-F238E27FC236}">
                  <a16:creationId xmlns:a16="http://schemas.microsoft.com/office/drawing/2014/main" id="{C5CF322C-15AE-B0EF-B6A1-17DCFFFF3CB3}"/>
                </a:ext>
              </a:extLst>
            </p:cNvPr>
            <p:cNvGrpSpPr/>
            <p:nvPr/>
          </p:nvGrpSpPr>
          <p:grpSpPr>
            <a:xfrm>
              <a:off x="7411814" y="4330956"/>
              <a:ext cx="3711289" cy="1588255"/>
              <a:chOff x="7411814" y="4330956"/>
              <a:chExt cx="3711289" cy="1588255"/>
            </a:xfrm>
          </p:grpSpPr>
          <p:sp>
            <p:nvSpPr>
              <p:cNvPr id="29" name="ZoneTexte 28">
                <a:extLst>
                  <a:ext uri="{FF2B5EF4-FFF2-40B4-BE49-F238E27FC236}">
                    <a16:creationId xmlns:a16="http://schemas.microsoft.com/office/drawing/2014/main" id="{CB44C193-C7B6-A717-EB69-6E621B4A263D}"/>
                  </a:ext>
                </a:extLst>
              </p:cNvPr>
              <p:cNvSpPr txBox="1"/>
              <p:nvPr/>
            </p:nvSpPr>
            <p:spPr>
              <a:xfrm>
                <a:off x="7411814" y="4330956"/>
                <a:ext cx="2910751" cy="923329"/>
              </a:xfrm>
              <a:prstGeom prst="rect">
                <a:avLst/>
              </a:prstGeom>
              <a:noFill/>
            </p:spPr>
            <p:txBody>
              <a:bodyPr wrap="square">
                <a:sp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lgn="ctr">
                  <a:buNone/>
                </a:pPr>
                <a:r>
                  <a:rPr lang="fr-FR" sz="2400" b="1" dirty="0">
                    <a:solidFill>
                      <a:schemeClr val="tx2"/>
                    </a:solidFill>
                  </a:rPr>
                  <a:t>LA SANTÉ</a:t>
                </a:r>
              </a:p>
              <a:p>
                <a:pPr marL="0" indent="0" algn="ctr">
                  <a:buNone/>
                </a:pPr>
                <a:r>
                  <a:rPr lang="fr-FR" sz="1500" b="1" i="1" dirty="0">
                    <a:solidFill>
                      <a:schemeClr val="tx2"/>
                    </a:solidFill>
                  </a:rPr>
                  <a:t>(mutuelle)</a:t>
                </a:r>
              </a:p>
            </p:txBody>
          </p:sp>
          <p:pic>
            <p:nvPicPr>
              <p:cNvPr id="39" name="Image 38" descr="Une image contenant texte, Graphique, Police, conception&#10;&#10;Le contenu généré par l’IA peut être incorrect.">
                <a:extLst>
                  <a:ext uri="{FF2B5EF4-FFF2-40B4-BE49-F238E27FC236}">
                    <a16:creationId xmlns:a16="http://schemas.microsoft.com/office/drawing/2014/main" id="{CD53E599-F0AD-99E6-76FF-781D46DDD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9102" y="5096491"/>
                <a:ext cx="814001" cy="822720"/>
              </a:xfrm>
              <a:prstGeom prst="rect">
                <a:avLst/>
              </a:prstGeom>
              <a:ln w="28575">
                <a:solidFill>
                  <a:schemeClr val="tx2"/>
                </a:solidFill>
              </a:ln>
            </p:spPr>
          </p:pic>
        </p:grpSp>
      </p:grpSp>
      <p:sp>
        <p:nvSpPr>
          <p:cNvPr id="2" name="Rectangle 1">
            <a:extLst>
              <a:ext uri="{FF2B5EF4-FFF2-40B4-BE49-F238E27FC236}">
                <a16:creationId xmlns:a16="http://schemas.microsoft.com/office/drawing/2014/main" id="{1569F127-7B2E-6E02-1DBD-3A7E3327C81B}"/>
              </a:ext>
            </a:extLst>
          </p:cNvPr>
          <p:cNvSpPr/>
          <p:nvPr/>
        </p:nvSpPr>
        <p:spPr>
          <a:xfrm>
            <a:off x="2906462" y="3886704"/>
            <a:ext cx="995765" cy="523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7030A0"/>
                </a:solidFill>
              </a:rPr>
              <a:t>2020-2026</a:t>
            </a:r>
          </a:p>
        </p:txBody>
      </p:sp>
      <p:sp>
        <p:nvSpPr>
          <p:cNvPr id="4" name="Rectangle 3">
            <a:extLst>
              <a:ext uri="{FF2B5EF4-FFF2-40B4-BE49-F238E27FC236}">
                <a16:creationId xmlns:a16="http://schemas.microsoft.com/office/drawing/2014/main" id="{83EC3238-64CB-0536-D1E5-D51F4858A83F}"/>
              </a:ext>
            </a:extLst>
          </p:cNvPr>
          <p:cNvSpPr/>
          <p:nvPr/>
        </p:nvSpPr>
        <p:spPr>
          <a:xfrm>
            <a:off x="6482084" y="3919385"/>
            <a:ext cx="995765" cy="523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2"/>
                </a:solidFill>
              </a:rPr>
              <a:t>2026-2031</a:t>
            </a:r>
          </a:p>
        </p:txBody>
      </p:sp>
    </p:spTree>
    <p:extLst>
      <p:ext uri="{BB962C8B-B14F-4D97-AF65-F5344CB8AC3E}">
        <p14:creationId xmlns:p14="http://schemas.microsoft.com/office/powerpoint/2010/main" val="46801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614" y="211028"/>
            <a:ext cx="8667329" cy="590931"/>
          </a:xfrm>
        </p:spPr>
        <p:txBody>
          <a:bodyPr/>
          <a:lstStyle/>
          <a:p>
            <a:r>
              <a:rPr lang="fr-FR" sz="2400" dirty="0"/>
              <a:t>Détail de la garantie :</a:t>
            </a:r>
            <a:r>
              <a:rPr lang="fr-FR" sz="2400" dirty="0">
                <a:solidFill>
                  <a:srgbClr val="B9C400"/>
                </a:solidFill>
              </a:rPr>
              <a:t> Prestations diverses </a:t>
            </a:r>
            <a:br>
              <a:rPr lang="fr-FR" sz="2400" dirty="0">
                <a:solidFill>
                  <a:srgbClr val="B9C400"/>
                </a:solidFill>
              </a:rPr>
            </a:br>
            <a:endParaRPr lang="fr-FR" sz="2400" dirty="0"/>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30</a:t>
            </a:fld>
            <a:endParaRPr lang="en-US" altLang="fr-FR" dirty="0"/>
          </a:p>
        </p:txBody>
      </p:sp>
      <p:pic>
        <p:nvPicPr>
          <p:cNvPr id="10" name="Image 9">
            <a:extLst>
              <a:ext uri="{FF2B5EF4-FFF2-40B4-BE49-F238E27FC236}">
                <a16:creationId xmlns:a16="http://schemas.microsoft.com/office/drawing/2014/main" id="{110F98B5-9B81-4E5D-BBFB-BFA45118E6D5}"/>
              </a:ext>
            </a:extLst>
          </p:cNvPr>
          <p:cNvPicPr>
            <a:picLocks noChangeAspect="1"/>
          </p:cNvPicPr>
          <p:nvPr/>
        </p:nvPicPr>
        <p:blipFill>
          <a:blip r:embed="rId2"/>
          <a:stretch>
            <a:fillRect/>
          </a:stretch>
        </p:blipFill>
        <p:spPr>
          <a:xfrm>
            <a:off x="0" y="3287369"/>
            <a:ext cx="9144000" cy="761039"/>
          </a:xfrm>
          <a:prstGeom prst="rect">
            <a:avLst/>
          </a:prstGeom>
        </p:spPr>
      </p:pic>
      <p:pic>
        <p:nvPicPr>
          <p:cNvPr id="5" name="Image 4">
            <a:extLst>
              <a:ext uri="{FF2B5EF4-FFF2-40B4-BE49-F238E27FC236}">
                <a16:creationId xmlns:a16="http://schemas.microsoft.com/office/drawing/2014/main" id="{4BA06B34-9E12-4FB0-B481-48E416FAE60F}"/>
              </a:ext>
            </a:extLst>
          </p:cNvPr>
          <p:cNvPicPr>
            <a:picLocks noChangeAspect="1"/>
          </p:cNvPicPr>
          <p:nvPr/>
        </p:nvPicPr>
        <p:blipFill>
          <a:blip r:embed="rId3"/>
          <a:stretch>
            <a:fillRect/>
          </a:stretch>
        </p:blipFill>
        <p:spPr>
          <a:xfrm>
            <a:off x="0" y="2088740"/>
            <a:ext cx="9144000" cy="966019"/>
          </a:xfrm>
          <a:prstGeom prst="rect">
            <a:avLst/>
          </a:prstGeom>
        </p:spPr>
      </p:pic>
      <p:pic>
        <p:nvPicPr>
          <p:cNvPr id="6" name="Image 5">
            <a:extLst>
              <a:ext uri="{FF2B5EF4-FFF2-40B4-BE49-F238E27FC236}">
                <a16:creationId xmlns:a16="http://schemas.microsoft.com/office/drawing/2014/main" id="{E3E2E552-CCE9-4CEA-AA83-033250724250}"/>
              </a:ext>
            </a:extLst>
          </p:cNvPr>
          <p:cNvPicPr>
            <a:picLocks noChangeAspect="1"/>
          </p:cNvPicPr>
          <p:nvPr/>
        </p:nvPicPr>
        <p:blipFill>
          <a:blip r:embed="rId4"/>
          <a:stretch>
            <a:fillRect/>
          </a:stretch>
        </p:blipFill>
        <p:spPr>
          <a:xfrm>
            <a:off x="360217" y="1539127"/>
            <a:ext cx="8751239" cy="549613"/>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48670CCA-25F2-2ED6-778B-E2B317E09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589645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614" y="504161"/>
            <a:ext cx="8667329" cy="295466"/>
          </a:xfrm>
        </p:spPr>
        <p:txBody>
          <a:bodyPr/>
          <a:lstStyle/>
          <a:p>
            <a:r>
              <a:rPr lang="fr-FR" sz="2400" dirty="0"/>
              <a:t>Précisions</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31</a:t>
            </a:fld>
            <a:endParaRPr lang="en-US" altLang="fr-FR" dirty="0"/>
          </a:p>
        </p:txBody>
      </p:sp>
      <p:sp>
        <p:nvSpPr>
          <p:cNvPr id="10" name="Rectangle 1">
            <a:extLst>
              <a:ext uri="{FF2B5EF4-FFF2-40B4-BE49-F238E27FC236}">
                <a16:creationId xmlns:a16="http://schemas.microsoft.com/office/drawing/2014/main" id="{B1A94715-61C8-4DDF-AFF0-D8B85ED198F5}"/>
              </a:ext>
            </a:extLst>
          </p:cNvPr>
          <p:cNvSpPr>
            <a:spLocks noChangeArrowheads="1"/>
          </p:cNvSpPr>
          <p:nvPr/>
        </p:nvSpPr>
        <p:spPr bwMode="auto">
          <a:xfrm>
            <a:off x="367614" y="361092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7" name="Tableau 6">
            <a:extLst>
              <a:ext uri="{FF2B5EF4-FFF2-40B4-BE49-F238E27FC236}">
                <a16:creationId xmlns:a16="http://schemas.microsoft.com/office/drawing/2014/main" id="{2DD85C42-DD00-47CC-8750-E517C35AD24D}"/>
              </a:ext>
            </a:extLst>
          </p:cNvPr>
          <p:cNvGraphicFramePr>
            <a:graphicFrameLocks noGrp="1"/>
          </p:cNvGraphicFramePr>
          <p:nvPr>
            <p:extLst>
              <p:ext uri="{D42A27DB-BD31-4B8C-83A1-F6EECF244321}">
                <p14:modId xmlns:p14="http://schemas.microsoft.com/office/powerpoint/2010/main" val="3740328479"/>
              </p:ext>
            </p:extLst>
          </p:nvPr>
        </p:nvGraphicFramePr>
        <p:xfrm>
          <a:off x="367614" y="1279525"/>
          <a:ext cx="8229600" cy="2895600"/>
        </p:xfrm>
        <a:graphic>
          <a:graphicData uri="http://schemas.openxmlformats.org/drawingml/2006/table">
            <a:tbl>
              <a:tblPr firstRow="1" firstCol="1" bandRow="1"/>
              <a:tblGrid>
                <a:gridCol w="8229600">
                  <a:extLst>
                    <a:ext uri="{9D8B030D-6E8A-4147-A177-3AD203B41FA5}">
                      <a16:colId xmlns:a16="http://schemas.microsoft.com/office/drawing/2014/main" val="3872202725"/>
                    </a:ext>
                  </a:extLst>
                </a:gridCol>
              </a:tblGrid>
              <a:tr h="1144374">
                <a:tc>
                  <a:txBody>
                    <a:bodyPr/>
                    <a:lstStyle/>
                    <a:p>
                      <a:pPr marL="228600" indent="-228600" algn="l">
                        <a:spcAft>
                          <a:spcPts val="0"/>
                        </a:spcAft>
                        <a:buAutoNum type="arabicParenBoth"/>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OPTAM / OPTAM-CO : Option Pratique Tarifaire Maitrisée / CO : Chirurgiens et Obstétriques</a:t>
                      </a:r>
                    </a:p>
                    <a:p>
                      <a:pPr marL="228600" indent="-228600" algn="l">
                        <a:spcAft>
                          <a:spcPts val="0"/>
                        </a:spcAft>
                        <a:buAutoNum type="arabicParenBoth"/>
                      </a:pPr>
                      <a:endPar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(2) Tels que définis par les textes réglementaires en vigueur relatifs au 100% santé.  Prise en charge intégrale, après remboursement de la Sécurité Sociale, des équipements d'optique et des aides auditives à hauteur des prix limites de vente en vigueur à la date des soins.</a:t>
                      </a:r>
                    </a:p>
                    <a:p>
                      <a:pPr algn="l">
                        <a:spcAft>
                          <a:spcPts val="0"/>
                        </a:spcAft>
                      </a:pPr>
                      <a:endPar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(3) La mise en place du 100% Santé pour les prothèses dentaires est progressive à compter de 2020; celles qui intègreront le panier 100% santé après 2020 seront  prises en charge au titre des prothèses hors 100% Santé.</a:t>
                      </a:r>
                    </a:p>
                    <a:p>
                      <a:pPr algn="l">
                        <a:spcAft>
                          <a:spcPts val="0"/>
                        </a:spcAft>
                      </a:pPr>
                      <a:endPar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(4) A compter du 1er janvier 2021,pour les équipements Hors 100% santé, remboursement dans la limite de 1700 € / appareil (remboursement du régime obligatoire inclus). Le remboursement comprend la prestation d'adaptation et de suivi.</a:t>
                      </a:r>
                    </a:p>
                    <a:p>
                      <a:pPr algn="l">
                        <a:spcAft>
                          <a:spcPts val="0"/>
                        </a:spcAft>
                      </a:pPr>
                      <a:endPar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endParaRP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(5) Participation du patient : il s'agit d'un ticket modérateur d'ordre public et forfaitaire (24 € en 2019). Il est dû par le patient au praticien pour tout acte technique dont le montant est supérieur à 120 €.</a:t>
                      </a: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 </a:t>
                      </a: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 </a:t>
                      </a:r>
                    </a:p>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BRRSS : base de remboursement reconstituée en l'absence de remboursement Sécurité Sociale</a:t>
                      </a:r>
                    </a:p>
                  </a:txBody>
                  <a:tcPr marL="41207" marR="41207" marT="0" marB="0" anchor="ctr">
                    <a:lnL>
                      <a:noFill/>
                    </a:lnL>
                    <a:lnR>
                      <a:noFill/>
                    </a:lnR>
                    <a:lnT>
                      <a:noFill/>
                    </a:lnT>
                    <a:lnB>
                      <a:noFill/>
                    </a:lnB>
                  </a:tcPr>
                </a:tc>
                <a:extLst>
                  <a:ext uri="{0D108BD9-81ED-4DB2-BD59-A6C34878D82A}">
                    <a16:rowId xmlns:a16="http://schemas.microsoft.com/office/drawing/2014/main" val="1860679175"/>
                  </a:ext>
                </a:extLst>
              </a:tr>
              <a:tr h="141281">
                <a:tc>
                  <a:txBody>
                    <a:bodyPr/>
                    <a:lstStyle/>
                    <a:p>
                      <a:endParaRPr lang="fr-FR" sz="1000" dirty="0">
                        <a:solidFill>
                          <a:srgbClr val="006891"/>
                        </a:solidFill>
                        <a:effectLst/>
                        <a:latin typeface="Arial" panose="020B0604020202020204" pitchFamily="34" charset="0"/>
                        <a:cs typeface="Arial" panose="020B0604020202020204" pitchFamily="34" charset="0"/>
                      </a:endParaRPr>
                    </a:p>
                  </a:txBody>
                  <a:tcPr marL="41207" marR="41207" marT="0" marB="0" anchor="ctr">
                    <a:lnL>
                      <a:noFill/>
                    </a:lnL>
                    <a:lnR>
                      <a:noFill/>
                    </a:lnR>
                    <a:lnT>
                      <a:noFill/>
                    </a:lnT>
                    <a:lnB>
                      <a:noFill/>
                    </a:lnB>
                  </a:tcPr>
                </a:tc>
                <a:extLst>
                  <a:ext uri="{0D108BD9-81ED-4DB2-BD59-A6C34878D82A}">
                    <a16:rowId xmlns:a16="http://schemas.microsoft.com/office/drawing/2014/main" val="2979693375"/>
                  </a:ext>
                </a:extLst>
              </a:tr>
              <a:tr h="134217">
                <a:tc>
                  <a:txBody>
                    <a:bodyPr/>
                    <a:lstStyle/>
                    <a:p>
                      <a:pPr algn="l">
                        <a:spcAft>
                          <a:spcPts val="0"/>
                        </a:spcAft>
                      </a:pPr>
                      <a:r>
                        <a:rPr lang="fr-FR" sz="1000" dirty="0">
                          <a:solidFill>
                            <a:srgbClr val="006891"/>
                          </a:solidFill>
                          <a:effectLst/>
                          <a:latin typeface="Arial" panose="020B0604020202020204" pitchFamily="34" charset="0"/>
                          <a:ea typeface="Times New Roman" panose="02020603050405020304" pitchFamily="18" charset="0"/>
                          <a:cs typeface="Arial" panose="020B0604020202020204" pitchFamily="34" charset="0"/>
                        </a:rPr>
                        <a:t>* Tel que définit réglementairement. Remboursement maximum à hauteur des prix limites de vente et honoraires limites de facturation en vigueur à la date des soins. </a:t>
                      </a:r>
                    </a:p>
                  </a:txBody>
                  <a:tcPr marL="41207" marR="41207" marT="0" marB="0" anchor="ctr">
                    <a:lnL>
                      <a:noFill/>
                    </a:lnL>
                    <a:lnR>
                      <a:noFill/>
                    </a:lnR>
                    <a:lnT>
                      <a:noFill/>
                    </a:lnT>
                    <a:lnB>
                      <a:noFill/>
                    </a:lnB>
                  </a:tcPr>
                </a:tc>
                <a:extLst>
                  <a:ext uri="{0D108BD9-81ED-4DB2-BD59-A6C34878D82A}">
                    <a16:rowId xmlns:a16="http://schemas.microsoft.com/office/drawing/2014/main" val="3816664501"/>
                  </a:ext>
                </a:extLst>
              </a:tr>
            </a:tbl>
          </a:graphicData>
        </a:graphic>
      </p:graphicFrame>
      <p:sp>
        <p:nvSpPr>
          <p:cNvPr id="9" name="Rectangle 2">
            <a:extLst>
              <a:ext uri="{FF2B5EF4-FFF2-40B4-BE49-F238E27FC236}">
                <a16:creationId xmlns:a16="http://schemas.microsoft.com/office/drawing/2014/main" id="{B8C848F4-C538-484B-8CEA-4CA3A6E2EBDF}"/>
              </a:ext>
            </a:extLst>
          </p:cNvPr>
          <p:cNvSpPr>
            <a:spLocks noChangeArrowheads="1"/>
          </p:cNvSpPr>
          <p:nvPr/>
        </p:nvSpPr>
        <p:spPr bwMode="auto">
          <a:xfrm>
            <a:off x="449263" y="2193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descr="Une image contenant texte, Graphique, Police, logo&#10;&#10;Le contenu généré par l’IA peut être incorrect.">
            <a:extLst>
              <a:ext uri="{FF2B5EF4-FFF2-40B4-BE49-F238E27FC236}">
                <a16:creationId xmlns:a16="http://schemas.microsoft.com/office/drawing/2014/main" id="{394BB008-53AE-39FE-A529-2A521526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34788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Vos cotisations : Précisions</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32</a:t>
            </a:fld>
            <a:endParaRPr lang="en-US" altLang="fr-FR" dirty="0"/>
          </a:p>
        </p:txBody>
      </p:sp>
      <p:sp>
        <p:nvSpPr>
          <p:cNvPr id="8" name="Rectangle 5">
            <a:extLst>
              <a:ext uri="{FF2B5EF4-FFF2-40B4-BE49-F238E27FC236}">
                <a16:creationId xmlns:a16="http://schemas.microsoft.com/office/drawing/2014/main" id="{6801AE9B-4F16-4FC5-BDD4-13A3372E1BBB}"/>
              </a:ext>
            </a:extLst>
          </p:cNvPr>
          <p:cNvSpPr>
            <a:spLocks noChangeArrowheads="1"/>
          </p:cNvSpPr>
          <p:nvPr/>
        </p:nvSpPr>
        <p:spPr bwMode="auto">
          <a:xfrm>
            <a:off x="2499360" y="1104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Espace réservé du contenu 2">
            <a:extLst>
              <a:ext uri="{FF2B5EF4-FFF2-40B4-BE49-F238E27FC236}">
                <a16:creationId xmlns:a16="http://schemas.microsoft.com/office/drawing/2014/main" id="{48B36379-CAAF-4901-B0A3-DF938C5217B6}"/>
              </a:ext>
            </a:extLst>
          </p:cNvPr>
          <p:cNvSpPr txBox="1">
            <a:spLocks/>
          </p:cNvSpPr>
          <p:nvPr/>
        </p:nvSpPr>
        <p:spPr>
          <a:xfrm>
            <a:off x="719475" y="1440872"/>
            <a:ext cx="7052926" cy="2897981"/>
          </a:xfrm>
          <a:prstGeom prst="rect">
            <a:avLst/>
          </a:prstGeom>
        </p:spPr>
        <p:txBody>
          <a:bodyPr>
            <a:noAutofit/>
          </a:bodyPr>
          <a:lstStyle>
            <a:lvl1pPr marL="0" indent="0" algn="l" defTabSz="457200" rtl="0" eaLnBrk="0" fontAlgn="base" hangingPunct="0">
              <a:lnSpc>
                <a:spcPct val="90000"/>
              </a:lnSpc>
              <a:spcBef>
                <a:spcPct val="20000"/>
              </a:spcBef>
              <a:spcAft>
                <a:spcPct val="0"/>
              </a:spcAft>
              <a:buFont typeface="Arial" pitchFamily="34" charset="0"/>
              <a:defRPr sz="2800" b="1" kern="1200">
                <a:solidFill>
                  <a:srgbClr val="00577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a:lnSpc>
                <a:spcPct val="100000"/>
              </a:lnSpc>
              <a:buClr>
                <a:srgbClr val="C7D300"/>
              </a:buClr>
              <a:buFont typeface="Segoe UI Emoji" panose="020B0502040204020203" pitchFamily="34" charset="0"/>
              <a:buChar char="▸"/>
            </a:pPr>
            <a:r>
              <a:rPr lang="fr-FR" sz="1600" b="0" dirty="0">
                <a:solidFill>
                  <a:srgbClr val="006891"/>
                </a:solidFill>
              </a:rPr>
              <a:t>L’âge atteint des assurés est celui au 1</a:t>
            </a:r>
            <a:r>
              <a:rPr lang="fr-FR" sz="1600" b="0" baseline="30000" dirty="0">
                <a:solidFill>
                  <a:srgbClr val="006891"/>
                </a:solidFill>
              </a:rPr>
              <a:t>er</a:t>
            </a:r>
            <a:r>
              <a:rPr lang="fr-FR" sz="1600" b="0" dirty="0">
                <a:solidFill>
                  <a:srgbClr val="006891"/>
                </a:solidFill>
              </a:rPr>
              <a:t> Janvier </a:t>
            </a:r>
          </a:p>
          <a:p>
            <a:pPr marL="285750" lvl="0" indent="-285750">
              <a:lnSpc>
                <a:spcPct val="100000"/>
              </a:lnSpc>
              <a:buClr>
                <a:srgbClr val="C7D300"/>
              </a:buClr>
              <a:buFont typeface="Segoe UI Emoji" panose="020B0502040204020203" pitchFamily="34" charset="0"/>
              <a:buChar char="▸"/>
            </a:pPr>
            <a:r>
              <a:rPr lang="fr-FR" sz="1600" b="0" dirty="0">
                <a:solidFill>
                  <a:srgbClr val="006891"/>
                </a:solidFill>
              </a:rPr>
              <a:t>Les modifications de cotisation dues à l'âge s’effectuent au 1</a:t>
            </a:r>
            <a:r>
              <a:rPr lang="fr-FR" sz="1600" b="0" baseline="30000" dirty="0">
                <a:solidFill>
                  <a:srgbClr val="006891"/>
                </a:solidFill>
              </a:rPr>
              <a:t>er</a:t>
            </a:r>
            <a:r>
              <a:rPr lang="fr-FR" sz="1600" b="0" dirty="0">
                <a:solidFill>
                  <a:srgbClr val="006891"/>
                </a:solidFill>
              </a:rPr>
              <a:t> janvier</a:t>
            </a:r>
          </a:p>
          <a:p>
            <a:pPr marL="285750" lvl="0" indent="-285750">
              <a:lnSpc>
                <a:spcPct val="100000"/>
              </a:lnSpc>
              <a:buClr>
                <a:srgbClr val="C7D300"/>
              </a:buClr>
              <a:buFont typeface="Segoe UI Emoji" panose="020B0502040204020203" pitchFamily="34" charset="0"/>
              <a:buChar char="▸"/>
            </a:pPr>
            <a:endParaRPr lang="fr-FR" sz="1600" b="0" dirty="0">
              <a:solidFill>
                <a:srgbClr val="006891"/>
              </a:solidFill>
            </a:endParaRPr>
          </a:p>
          <a:p>
            <a:pPr marL="285750" lvl="0" indent="-285750">
              <a:lnSpc>
                <a:spcPct val="100000"/>
              </a:lnSpc>
              <a:buClr>
                <a:srgbClr val="C7D300"/>
              </a:buClr>
              <a:buFont typeface="Segoe UI Emoji" panose="020B0502040204020203" pitchFamily="34" charset="0"/>
              <a:buChar char="▸"/>
            </a:pPr>
            <a:endParaRPr lang="fr-FR" sz="1600" b="0" dirty="0">
              <a:solidFill>
                <a:srgbClr val="006891"/>
              </a:solidFill>
            </a:endParaRPr>
          </a:p>
          <a:p>
            <a:pPr>
              <a:lnSpc>
                <a:spcPct val="100000"/>
              </a:lnSpc>
              <a:buClr>
                <a:srgbClr val="C7D300"/>
              </a:buClr>
            </a:pPr>
            <a:r>
              <a:rPr lang="fr-FR" sz="1600" dirty="0">
                <a:solidFill>
                  <a:srgbClr val="006891"/>
                </a:solidFill>
              </a:rPr>
              <a:t>Tarification en cas de mobilité </a:t>
            </a:r>
          </a:p>
          <a:p>
            <a:pPr marL="285750" indent="-285750">
              <a:lnSpc>
                <a:spcPct val="100000"/>
              </a:lnSpc>
              <a:buClr>
                <a:srgbClr val="C7D300"/>
              </a:buClr>
              <a:buFont typeface="Segoe UI Emoji" panose="020B0502040204020203" pitchFamily="34" charset="0"/>
              <a:buChar char="▸"/>
            </a:pPr>
            <a:r>
              <a:rPr lang="fr-FR" sz="1600" b="0" dirty="0">
                <a:solidFill>
                  <a:srgbClr val="006891"/>
                </a:solidFill>
              </a:rPr>
              <a:t>Pour les agents actifs qui quittent la collectivité adhérente pour un autre employeur qui n’adhère pas à la présente convention de participation, et qui souhaitent conserver leur adhésion au contrat collectif, les cotisations applicables aux agents en activité s’appliquent sans participation employeur.</a:t>
            </a:r>
          </a:p>
          <a:p>
            <a:pPr marL="285750" indent="-285750">
              <a:lnSpc>
                <a:spcPct val="100000"/>
              </a:lnSpc>
              <a:buClr>
                <a:srgbClr val="C7D300"/>
              </a:buClr>
              <a:buFont typeface="Segoe UI Emoji" panose="020B0502040204020203" pitchFamily="34" charset="0"/>
              <a:buChar char="▸"/>
            </a:pPr>
            <a:endParaRPr lang="fr-FR" sz="1050" b="0" dirty="0">
              <a:solidFill>
                <a:srgbClr val="006891"/>
              </a:solidFill>
            </a:endParaRPr>
          </a:p>
          <a:p>
            <a:pPr marL="171450" indent="-171450" algn="just">
              <a:lnSpc>
                <a:spcPct val="100000"/>
              </a:lnSpc>
              <a:buClr>
                <a:srgbClr val="C7D300"/>
              </a:buClr>
              <a:buFont typeface="Segoe UI Emoji" panose="020B0502040204020203" pitchFamily="34" charset="0"/>
              <a:buChar char="▸"/>
            </a:pPr>
            <a:endParaRPr lang="fr-FR" sz="1050" b="0" dirty="0">
              <a:solidFill>
                <a:srgbClr val="006891"/>
              </a:solidFill>
            </a:endParaRPr>
          </a:p>
          <a:p>
            <a:pPr marL="171450" indent="-171450" algn="just">
              <a:lnSpc>
                <a:spcPct val="100000"/>
              </a:lnSpc>
              <a:buClr>
                <a:srgbClr val="C7D300"/>
              </a:buClr>
              <a:buFont typeface="Segoe UI Emoji" panose="020B0502040204020203" pitchFamily="34" charset="0"/>
              <a:buChar char="▸"/>
            </a:pPr>
            <a:endParaRPr lang="fr-FR" sz="1050" b="0" dirty="0">
              <a:solidFill>
                <a:srgbClr val="006891"/>
              </a:solidFill>
            </a:endParaRPr>
          </a:p>
          <a:p>
            <a:pPr marL="171450" indent="-171450" algn="just">
              <a:lnSpc>
                <a:spcPct val="100000"/>
              </a:lnSpc>
              <a:buClr>
                <a:srgbClr val="C7D300"/>
              </a:buClr>
              <a:buFont typeface="Segoe UI Emoji" panose="020B0502040204020203" pitchFamily="34" charset="0"/>
              <a:buChar char="▸"/>
            </a:pPr>
            <a:endParaRPr lang="fr-FR" sz="1050" b="0" dirty="0">
              <a:solidFill>
                <a:srgbClr val="006891"/>
              </a:solidFill>
            </a:endParaRPr>
          </a:p>
          <a:p>
            <a:pPr marL="171450" indent="-171450" algn="just">
              <a:lnSpc>
                <a:spcPct val="100000"/>
              </a:lnSpc>
              <a:buClr>
                <a:srgbClr val="C7D300"/>
              </a:buClr>
              <a:buFont typeface="Segoe UI Emoji" panose="020B0502040204020203" pitchFamily="34" charset="0"/>
              <a:buChar char="▸"/>
            </a:pPr>
            <a:endParaRPr lang="fr-FR" sz="1050" b="0" dirty="0">
              <a:solidFill>
                <a:srgbClr val="006891"/>
              </a:solidFill>
            </a:endParaRPr>
          </a:p>
          <a:p>
            <a:pPr marL="171450" indent="-171450" algn="just">
              <a:lnSpc>
                <a:spcPct val="100000"/>
              </a:lnSpc>
              <a:buClr>
                <a:srgbClr val="C7D300"/>
              </a:buClr>
              <a:buFont typeface="Segoe UI Emoji" panose="020B0502040204020203" pitchFamily="34" charset="0"/>
              <a:buChar char="▸"/>
            </a:pPr>
            <a:endParaRPr lang="fr-FR" sz="1050" b="0" dirty="0">
              <a:solidFill>
                <a:srgbClr val="006891"/>
              </a:solidFill>
            </a:endParaRPr>
          </a:p>
        </p:txBody>
      </p:sp>
      <p:pic>
        <p:nvPicPr>
          <p:cNvPr id="3" name="Image 2" descr="Une image contenant texte, Graphique, Police, logo&#10;&#10;Le contenu généré par l’IA peut être incorrect.">
            <a:extLst>
              <a:ext uri="{FF2B5EF4-FFF2-40B4-BE49-F238E27FC236}">
                <a16:creationId xmlns:a16="http://schemas.microsoft.com/office/drawing/2014/main" id="{112AC993-880D-3B74-FCD7-F1ADD2F38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133275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57295E9-25F8-CAFA-5042-FE1BE3752751}"/>
              </a:ext>
            </a:extLst>
          </p:cNvPr>
          <p:cNvSpPr>
            <a:spLocks noGrp="1"/>
          </p:cNvSpPr>
          <p:nvPr>
            <p:ph type="sldNum" sz="quarter" idx="4"/>
          </p:nvPr>
        </p:nvSpPr>
        <p:spPr/>
        <p:txBody>
          <a:bodyPr/>
          <a:lstStyle/>
          <a:p>
            <a:fld id="{0197657B-8F99-43FF-9C46-7675354BEEB6}" type="slidenum">
              <a:rPr lang="en-US" altLang="fr-FR" smtClean="0"/>
              <a:pPr/>
              <a:t>33</a:t>
            </a:fld>
            <a:endParaRPr lang="en-US" altLang="fr-FR" dirty="0"/>
          </a:p>
        </p:txBody>
      </p:sp>
      <p:pic>
        <p:nvPicPr>
          <p:cNvPr id="5" name="Espace réservé du contenu 4" descr="Une image contenant texte, capture d’écran, Police, nombre&#10;&#10;Le contenu généré par l’IA peut être incorrect.">
            <a:extLst>
              <a:ext uri="{FF2B5EF4-FFF2-40B4-BE49-F238E27FC236}">
                <a16:creationId xmlns:a16="http://schemas.microsoft.com/office/drawing/2014/main" id="{A2FC8142-3747-0768-2C51-406B2BED22B3}"/>
              </a:ext>
            </a:extLst>
          </p:cNvPr>
          <p:cNvPicPr>
            <a:picLocks noGrp="1" noChangeAspect="1"/>
          </p:cNvPicPr>
          <p:nvPr>
            <p:ph idx="1"/>
          </p:nvPr>
        </p:nvPicPr>
        <p:blipFill>
          <a:blip r:embed="rId2"/>
          <a:stretch>
            <a:fillRect/>
          </a:stretch>
        </p:blipFill>
        <p:spPr>
          <a:xfrm>
            <a:off x="482600" y="663134"/>
            <a:ext cx="7880349" cy="3545510"/>
          </a:xfrm>
        </p:spPr>
      </p:pic>
      <p:pic>
        <p:nvPicPr>
          <p:cNvPr id="2" name="Image 1" descr="Une image contenant texte, Graphique, Police, logo&#10;&#10;Le contenu généré par l’IA peut être incorrect.">
            <a:extLst>
              <a:ext uri="{FF2B5EF4-FFF2-40B4-BE49-F238E27FC236}">
                <a16:creationId xmlns:a16="http://schemas.microsoft.com/office/drawing/2014/main" id="{B7736F13-0BCB-4AFB-E125-C0D157A91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075902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services inclus</a:t>
            </a:r>
          </a:p>
        </p:txBody>
      </p:sp>
      <p:sp>
        <p:nvSpPr>
          <p:cNvPr id="4" name="Espace réservé du numéro de diapositive 3"/>
          <p:cNvSpPr>
            <a:spLocks noGrp="1"/>
          </p:cNvSpPr>
          <p:nvPr>
            <p:ph type="sldNum" sz="quarter" idx="4"/>
          </p:nvPr>
        </p:nvSpPr>
        <p:spPr/>
        <p:txBody>
          <a:bodyPr vert="horz" wrap="square" lIns="0" tIns="0" rIns="0" bIns="0" numCol="1" anchor="b" anchorCtr="0" compatLnSpc="1">
            <a:prstTxWarp prst="textNoShape">
              <a:avLst/>
            </a:prstTxWarp>
          </a:bodyPr>
          <a:lstStyle/>
          <a:p>
            <a:fld id="{0197657B-8F99-43FF-9C46-7675354BEEB6}" type="slidenum">
              <a:rPr lang="en-US" altLang="fr-FR"/>
              <a:pPr/>
              <a:t>34</a:t>
            </a:fld>
            <a:endParaRPr lang="en-US" altLang="fr-FR" dirty="0"/>
          </a:p>
        </p:txBody>
      </p:sp>
      <p:pic>
        <p:nvPicPr>
          <p:cNvPr id="14" name="Image 13">
            <a:extLst>
              <a:ext uri="{FF2B5EF4-FFF2-40B4-BE49-F238E27FC236}">
                <a16:creationId xmlns:a16="http://schemas.microsoft.com/office/drawing/2014/main" id="{6F9C890F-35A5-4319-B927-B79537FC23AF}"/>
              </a:ext>
            </a:extLst>
          </p:cNvPr>
          <p:cNvPicPr>
            <a:picLocks noChangeAspect="1"/>
          </p:cNvPicPr>
          <p:nvPr/>
        </p:nvPicPr>
        <p:blipFill rotWithShape="1">
          <a:blip r:embed="rId3">
            <a:extLst>
              <a:ext uri="{28A0092B-C50C-407E-A947-70E740481C1C}">
                <a14:useLocalDpi xmlns:a14="http://schemas.microsoft.com/office/drawing/2010/main" val="0"/>
              </a:ext>
            </a:extLst>
          </a:blip>
          <a:srcRect t="54336"/>
          <a:stretch/>
        </p:blipFill>
        <p:spPr>
          <a:xfrm rot="21540000">
            <a:off x="3452237" y="3924762"/>
            <a:ext cx="2627637" cy="580775"/>
          </a:xfrm>
          <a:prstGeom prst="rect">
            <a:avLst/>
          </a:prstGeom>
        </p:spPr>
      </p:pic>
      <p:sp>
        <p:nvSpPr>
          <p:cNvPr id="15" name="ZoneTexte 14">
            <a:extLst>
              <a:ext uri="{FF2B5EF4-FFF2-40B4-BE49-F238E27FC236}">
                <a16:creationId xmlns:a16="http://schemas.microsoft.com/office/drawing/2014/main" id="{8AA4CF71-EC1A-4563-82FE-D9C90E0F0095}"/>
              </a:ext>
            </a:extLst>
          </p:cNvPr>
          <p:cNvSpPr txBox="1"/>
          <p:nvPr/>
        </p:nvSpPr>
        <p:spPr>
          <a:xfrm>
            <a:off x="3730333" y="4064399"/>
            <a:ext cx="2071445" cy="338554"/>
          </a:xfrm>
          <a:prstGeom prst="rect">
            <a:avLst/>
          </a:prstGeom>
          <a:noFill/>
        </p:spPr>
        <p:txBody>
          <a:bodyPr wrap="square" rtlCol="0">
            <a:spAutoFit/>
          </a:bodyPr>
          <a:lstStyle/>
          <a:p>
            <a:pPr algn="ctr"/>
            <a:r>
              <a:rPr lang="fr-FR" sz="1600" b="1" dirty="0">
                <a:solidFill>
                  <a:srgbClr val="006894"/>
                </a:solidFill>
                <a:latin typeface="Arial" panose="020B0604020202020204" pitchFamily="34" charset="0"/>
                <a:cs typeface="Arial" panose="020B0604020202020204" pitchFamily="34" charset="0"/>
              </a:rPr>
              <a:t>L’espace adhérent</a:t>
            </a:r>
          </a:p>
        </p:txBody>
      </p:sp>
      <p:pic>
        <p:nvPicPr>
          <p:cNvPr id="16" name="Image 15">
            <a:extLst>
              <a:ext uri="{FF2B5EF4-FFF2-40B4-BE49-F238E27FC236}">
                <a16:creationId xmlns:a16="http://schemas.microsoft.com/office/drawing/2014/main" id="{E8CA264F-F716-4B91-97B2-F0B7EDAACBD9}"/>
              </a:ext>
            </a:extLst>
          </p:cNvPr>
          <p:cNvPicPr>
            <a:picLocks noChangeAspect="1"/>
          </p:cNvPicPr>
          <p:nvPr/>
        </p:nvPicPr>
        <p:blipFill rotWithShape="1">
          <a:blip r:embed="rId3">
            <a:extLst>
              <a:ext uri="{28A0092B-C50C-407E-A947-70E740481C1C}">
                <a14:useLocalDpi xmlns:a14="http://schemas.microsoft.com/office/drawing/2010/main" val="0"/>
              </a:ext>
            </a:extLst>
          </a:blip>
          <a:srcRect t="54336"/>
          <a:stretch/>
        </p:blipFill>
        <p:spPr>
          <a:xfrm rot="21540000">
            <a:off x="454867" y="1355585"/>
            <a:ext cx="2627637" cy="580775"/>
          </a:xfrm>
          <a:prstGeom prst="rect">
            <a:avLst/>
          </a:prstGeom>
        </p:spPr>
      </p:pic>
      <p:sp>
        <p:nvSpPr>
          <p:cNvPr id="17" name="ZoneTexte 16">
            <a:extLst>
              <a:ext uri="{FF2B5EF4-FFF2-40B4-BE49-F238E27FC236}">
                <a16:creationId xmlns:a16="http://schemas.microsoft.com/office/drawing/2014/main" id="{668564D1-3272-4A4E-A4E7-F90B6AF94D42}"/>
              </a:ext>
            </a:extLst>
          </p:cNvPr>
          <p:cNvSpPr txBox="1"/>
          <p:nvPr/>
        </p:nvSpPr>
        <p:spPr>
          <a:xfrm>
            <a:off x="234267" y="1476695"/>
            <a:ext cx="2744312" cy="338554"/>
          </a:xfrm>
          <a:prstGeom prst="rect">
            <a:avLst/>
          </a:prstGeom>
          <a:noFill/>
        </p:spPr>
        <p:txBody>
          <a:bodyPr wrap="square" rtlCol="0">
            <a:spAutoFit/>
          </a:bodyPr>
          <a:lstStyle/>
          <a:p>
            <a:pPr algn="ctr"/>
            <a:r>
              <a:rPr lang="fr-FR" sz="1600" b="1" dirty="0">
                <a:solidFill>
                  <a:srgbClr val="006894"/>
                </a:solidFill>
                <a:latin typeface="Arial" panose="020B0604020202020204" pitchFamily="34" charset="0"/>
                <a:cs typeface="Arial" panose="020B0604020202020204" pitchFamily="34" charset="0"/>
              </a:rPr>
              <a:t>Assistance</a:t>
            </a:r>
          </a:p>
        </p:txBody>
      </p:sp>
      <p:pic>
        <p:nvPicPr>
          <p:cNvPr id="18" name="Image 17">
            <a:extLst>
              <a:ext uri="{FF2B5EF4-FFF2-40B4-BE49-F238E27FC236}">
                <a16:creationId xmlns:a16="http://schemas.microsoft.com/office/drawing/2014/main" id="{97885FE2-2348-400D-82E5-3EC5F1DCC5FA}"/>
              </a:ext>
            </a:extLst>
          </p:cNvPr>
          <p:cNvPicPr>
            <a:picLocks noChangeAspect="1"/>
          </p:cNvPicPr>
          <p:nvPr/>
        </p:nvPicPr>
        <p:blipFill rotWithShape="1">
          <a:blip r:embed="rId4">
            <a:extLst>
              <a:ext uri="{28A0092B-C50C-407E-A947-70E740481C1C}">
                <a14:useLocalDpi xmlns:a14="http://schemas.microsoft.com/office/drawing/2010/main" val="0"/>
              </a:ext>
            </a:extLst>
          </a:blip>
          <a:srcRect t="56301"/>
          <a:stretch/>
        </p:blipFill>
        <p:spPr>
          <a:xfrm rot="-60000">
            <a:off x="447613" y="2502967"/>
            <a:ext cx="2628000" cy="488787"/>
          </a:xfrm>
          <a:prstGeom prst="rect">
            <a:avLst/>
          </a:prstGeom>
        </p:spPr>
      </p:pic>
      <p:sp>
        <p:nvSpPr>
          <p:cNvPr id="19" name="ZoneTexte 18">
            <a:extLst>
              <a:ext uri="{FF2B5EF4-FFF2-40B4-BE49-F238E27FC236}">
                <a16:creationId xmlns:a16="http://schemas.microsoft.com/office/drawing/2014/main" id="{B315F3E4-A387-417D-9FA3-3FE160BA4E54}"/>
              </a:ext>
            </a:extLst>
          </p:cNvPr>
          <p:cNvSpPr txBox="1"/>
          <p:nvPr/>
        </p:nvSpPr>
        <p:spPr>
          <a:xfrm>
            <a:off x="333893" y="2541973"/>
            <a:ext cx="2855439" cy="338554"/>
          </a:xfrm>
          <a:prstGeom prst="rect">
            <a:avLst/>
          </a:prstGeom>
          <a:noFill/>
        </p:spPr>
        <p:txBody>
          <a:bodyPr wrap="square" rtlCol="0">
            <a:spAutoFit/>
          </a:bodyPr>
          <a:lstStyle/>
          <a:p>
            <a:pPr algn="ctr"/>
            <a:r>
              <a:rPr lang="fr-FR" sz="1600" b="1" dirty="0">
                <a:solidFill>
                  <a:srgbClr val="006897"/>
                </a:solidFill>
                <a:latin typeface="Arial" panose="020B0604020202020204" pitchFamily="34" charset="0"/>
                <a:cs typeface="Arial" panose="020B0604020202020204" pitchFamily="34" charset="0"/>
              </a:rPr>
              <a:t>Prévention</a:t>
            </a:r>
          </a:p>
        </p:txBody>
      </p:sp>
      <p:pic>
        <p:nvPicPr>
          <p:cNvPr id="22" name="Image 21">
            <a:extLst>
              <a:ext uri="{FF2B5EF4-FFF2-40B4-BE49-F238E27FC236}">
                <a16:creationId xmlns:a16="http://schemas.microsoft.com/office/drawing/2014/main" id="{690EDC96-9162-4677-BC36-106BA331FD04}"/>
              </a:ext>
            </a:extLst>
          </p:cNvPr>
          <p:cNvPicPr>
            <a:picLocks noChangeAspect="1"/>
          </p:cNvPicPr>
          <p:nvPr/>
        </p:nvPicPr>
        <p:blipFill rotWithShape="1">
          <a:blip r:embed="rId5">
            <a:extLst>
              <a:ext uri="{28A0092B-C50C-407E-A947-70E740481C1C}">
                <a14:useLocalDpi xmlns:a14="http://schemas.microsoft.com/office/drawing/2010/main" val="0"/>
              </a:ext>
            </a:extLst>
          </a:blip>
          <a:srcRect t="51005"/>
          <a:stretch/>
        </p:blipFill>
        <p:spPr>
          <a:xfrm rot="60000">
            <a:off x="4674733" y="1135194"/>
            <a:ext cx="2840010" cy="500271"/>
          </a:xfrm>
          <a:prstGeom prst="rect">
            <a:avLst/>
          </a:prstGeom>
        </p:spPr>
      </p:pic>
      <p:sp>
        <p:nvSpPr>
          <p:cNvPr id="23" name="ZoneTexte 22">
            <a:extLst>
              <a:ext uri="{FF2B5EF4-FFF2-40B4-BE49-F238E27FC236}">
                <a16:creationId xmlns:a16="http://schemas.microsoft.com/office/drawing/2014/main" id="{F32E339C-E5B0-47DD-A8FA-23DC94B352AB}"/>
              </a:ext>
            </a:extLst>
          </p:cNvPr>
          <p:cNvSpPr txBox="1"/>
          <p:nvPr/>
        </p:nvSpPr>
        <p:spPr>
          <a:xfrm>
            <a:off x="4766056" y="1216052"/>
            <a:ext cx="2752837" cy="338554"/>
          </a:xfrm>
          <a:prstGeom prst="rect">
            <a:avLst/>
          </a:prstGeom>
          <a:noFill/>
        </p:spPr>
        <p:txBody>
          <a:bodyPr wrap="square" rtlCol="0">
            <a:spAutoFit/>
          </a:bodyPr>
          <a:lstStyle/>
          <a:p>
            <a:pPr algn="ctr"/>
            <a:r>
              <a:rPr lang="fr-FR" sz="1600" b="1" dirty="0">
                <a:solidFill>
                  <a:srgbClr val="FFFFFF"/>
                </a:solidFill>
                <a:latin typeface="Arial" panose="020B0604020202020204" pitchFamily="34" charset="0"/>
                <a:cs typeface="Arial" panose="020B0604020202020204" pitchFamily="34" charset="0"/>
              </a:rPr>
              <a:t>L’accompagnement social</a:t>
            </a:r>
          </a:p>
        </p:txBody>
      </p:sp>
      <p:sp>
        <p:nvSpPr>
          <p:cNvPr id="27" name="ZoneTexte 26"/>
          <p:cNvSpPr txBox="1"/>
          <p:nvPr/>
        </p:nvSpPr>
        <p:spPr>
          <a:xfrm>
            <a:off x="225742" y="3910651"/>
            <a:ext cx="2752837" cy="338554"/>
          </a:xfrm>
          <a:prstGeom prst="rect">
            <a:avLst/>
          </a:prstGeom>
          <a:noFill/>
        </p:spPr>
        <p:txBody>
          <a:bodyPr wrap="square" rtlCol="0">
            <a:spAutoFit/>
          </a:bodyPr>
          <a:lstStyle/>
          <a:p>
            <a:pPr algn="ctr"/>
            <a:r>
              <a:rPr lang="fr-FR" sz="1600" b="1" dirty="0">
                <a:solidFill>
                  <a:srgbClr val="FFFFFF"/>
                </a:solidFill>
                <a:latin typeface="Arial" panose="020B0604020202020204" pitchFamily="34" charset="0"/>
                <a:cs typeface="Arial" panose="020B0604020202020204" pitchFamily="34" charset="0"/>
              </a:rPr>
              <a:t>Le + territorial</a:t>
            </a:r>
          </a:p>
        </p:txBody>
      </p:sp>
      <p:pic>
        <p:nvPicPr>
          <p:cNvPr id="25" name="Image 24">
            <a:extLst>
              <a:ext uri="{FF2B5EF4-FFF2-40B4-BE49-F238E27FC236}">
                <a16:creationId xmlns:a16="http://schemas.microsoft.com/office/drawing/2014/main" id="{BDFBB487-FBA5-4FE3-BB0B-C81911295863}"/>
              </a:ext>
            </a:extLst>
          </p:cNvPr>
          <p:cNvPicPr>
            <a:picLocks noChangeAspect="1"/>
          </p:cNvPicPr>
          <p:nvPr/>
        </p:nvPicPr>
        <p:blipFill rotWithShape="1">
          <a:blip r:embed="rId4">
            <a:extLst>
              <a:ext uri="{28A0092B-C50C-407E-A947-70E740481C1C}">
                <a14:useLocalDpi xmlns:a14="http://schemas.microsoft.com/office/drawing/2010/main" val="0"/>
              </a:ext>
            </a:extLst>
          </a:blip>
          <a:srcRect t="56301"/>
          <a:stretch/>
        </p:blipFill>
        <p:spPr>
          <a:xfrm rot="21127990">
            <a:off x="3611677" y="2215598"/>
            <a:ext cx="2308757" cy="682721"/>
          </a:xfrm>
          <a:prstGeom prst="rect">
            <a:avLst/>
          </a:prstGeom>
        </p:spPr>
      </p:pic>
      <p:sp>
        <p:nvSpPr>
          <p:cNvPr id="26" name="ZoneTexte 25">
            <a:extLst>
              <a:ext uri="{FF2B5EF4-FFF2-40B4-BE49-F238E27FC236}">
                <a16:creationId xmlns:a16="http://schemas.microsoft.com/office/drawing/2014/main" id="{64978AEF-7A9A-4A26-BD6A-295DF244DE1D}"/>
              </a:ext>
            </a:extLst>
          </p:cNvPr>
          <p:cNvSpPr txBox="1"/>
          <p:nvPr/>
        </p:nvSpPr>
        <p:spPr>
          <a:xfrm rot="21185157">
            <a:off x="3683232" y="2264373"/>
            <a:ext cx="2071445" cy="584775"/>
          </a:xfrm>
          <a:prstGeom prst="rect">
            <a:avLst/>
          </a:prstGeom>
          <a:noFill/>
        </p:spPr>
        <p:txBody>
          <a:bodyPr wrap="square" rtlCol="0">
            <a:spAutoFit/>
          </a:bodyPr>
          <a:lstStyle/>
          <a:p>
            <a:pPr algn="ctr"/>
            <a:r>
              <a:rPr lang="fr-FR" sz="1600" b="1" dirty="0">
                <a:solidFill>
                  <a:srgbClr val="006894"/>
                </a:solidFill>
                <a:latin typeface="Arial" panose="020B0604020202020204" pitchFamily="34" charset="0"/>
                <a:cs typeface="Arial" panose="020B0604020202020204" pitchFamily="34" charset="0"/>
              </a:rPr>
              <a:t>Les réseaux de soins</a:t>
            </a:r>
          </a:p>
        </p:txBody>
      </p:sp>
      <p:pic>
        <p:nvPicPr>
          <p:cNvPr id="28" name="Image 27">
            <a:extLst>
              <a:ext uri="{FF2B5EF4-FFF2-40B4-BE49-F238E27FC236}">
                <a16:creationId xmlns:a16="http://schemas.microsoft.com/office/drawing/2014/main" id="{EBD159EE-D8AB-4D43-9E6B-A5E76C9E4FDE}"/>
              </a:ext>
            </a:extLst>
          </p:cNvPr>
          <p:cNvPicPr>
            <a:picLocks noChangeAspect="1"/>
          </p:cNvPicPr>
          <p:nvPr/>
        </p:nvPicPr>
        <p:blipFill rotWithShape="1">
          <a:blip r:embed="rId3">
            <a:extLst>
              <a:ext uri="{28A0092B-C50C-407E-A947-70E740481C1C}">
                <a14:useLocalDpi xmlns:a14="http://schemas.microsoft.com/office/drawing/2010/main" val="0"/>
              </a:ext>
            </a:extLst>
          </a:blip>
          <a:srcRect t="54336"/>
          <a:stretch/>
        </p:blipFill>
        <p:spPr>
          <a:xfrm rot="21540000">
            <a:off x="6089610" y="2814788"/>
            <a:ext cx="2627637" cy="580775"/>
          </a:xfrm>
          <a:prstGeom prst="rect">
            <a:avLst/>
          </a:prstGeom>
        </p:spPr>
      </p:pic>
      <p:sp>
        <p:nvSpPr>
          <p:cNvPr id="29" name="ZoneTexte 28">
            <a:extLst>
              <a:ext uri="{FF2B5EF4-FFF2-40B4-BE49-F238E27FC236}">
                <a16:creationId xmlns:a16="http://schemas.microsoft.com/office/drawing/2014/main" id="{F31FD812-82AD-4F90-AB9F-7524DC727DA9}"/>
              </a:ext>
            </a:extLst>
          </p:cNvPr>
          <p:cNvSpPr txBox="1"/>
          <p:nvPr/>
        </p:nvSpPr>
        <p:spPr>
          <a:xfrm>
            <a:off x="6367705" y="2805539"/>
            <a:ext cx="2071445" cy="584775"/>
          </a:xfrm>
          <a:prstGeom prst="rect">
            <a:avLst/>
          </a:prstGeom>
          <a:noFill/>
        </p:spPr>
        <p:txBody>
          <a:bodyPr wrap="square" rtlCol="0">
            <a:spAutoFit/>
          </a:bodyPr>
          <a:lstStyle/>
          <a:p>
            <a:pPr algn="ctr"/>
            <a:r>
              <a:rPr lang="fr-FR" sz="1600" b="1" dirty="0">
                <a:solidFill>
                  <a:srgbClr val="006894"/>
                </a:solidFill>
                <a:latin typeface="Arial" panose="020B0604020202020204" pitchFamily="34" charset="0"/>
                <a:cs typeface="Arial" panose="020B0604020202020204" pitchFamily="34" charset="0"/>
              </a:rPr>
              <a:t>L’espace collectivité</a:t>
            </a:r>
          </a:p>
        </p:txBody>
      </p:sp>
      <p:sp>
        <p:nvSpPr>
          <p:cNvPr id="20" name="ZoneTexte 19">
            <a:extLst>
              <a:ext uri="{FF2B5EF4-FFF2-40B4-BE49-F238E27FC236}">
                <a16:creationId xmlns:a16="http://schemas.microsoft.com/office/drawing/2014/main" id="{FA78B8B9-BF96-4DC3-B81C-6A82CBC8E5C4}"/>
              </a:ext>
            </a:extLst>
          </p:cNvPr>
          <p:cNvSpPr txBox="1"/>
          <p:nvPr/>
        </p:nvSpPr>
        <p:spPr>
          <a:xfrm>
            <a:off x="553050" y="4010679"/>
            <a:ext cx="2752837" cy="338554"/>
          </a:xfrm>
          <a:prstGeom prst="rect">
            <a:avLst/>
          </a:prstGeom>
          <a:noFill/>
        </p:spPr>
        <p:txBody>
          <a:bodyPr wrap="square" rtlCol="0">
            <a:spAutoFit/>
          </a:bodyPr>
          <a:lstStyle/>
          <a:p>
            <a:pPr algn="ctr"/>
            <a:r>
              <a:rPr lang="fr-FR" sz="1600" b="1" dirty="0">
                <a:solidFill>
                  <a:srgbClr val="FFFFFF"/>
                </a:solidFill>
                <a:latin typeface="Arial" panose="020B0604020202020204" pitchFamily="34" charset="0"/>
                <a:cs typeface="Arial" panose="020B0604020202020204" pitchFamily="34" charset="0"/>
              </a:rPr>
              <a:t>L’accompagnement social</a:t>
            </a:r>
          </a:p>
        </p:txBody>
      </p:sp>
      <p:pic>
        <p:nvPicPr>
          <p:cNvPr id="21" name="Image 20">
            <a:extLst>
              <a:ext uri="{FF2B5EF4-FFF2-40B4-BE49-F238E27FC236}">
                <a16:creationId xmlns:a16="http://schemas.microsoft.com/office/drawing/2014/main" id="{5B711A7B-E8FF-4F94-A28F-CA1B0B6760F5}"/>
              </a:ext>
            </a:extLst>
          </p:cNvPr>
          <p:cNvPicPr>
            <a:picLocks noChangeAspect="1"/>
          </p:cNvPicPr>
          <p:nvPr/>
        </p:nvPicPr>
        <p:blipFill rotWithShape="1">
          <a:blip r:embed="rId5">
            <a:extLst>
              <a:ext uri="{28A0092B-C50C-407E-A947-70E740481C1C}">
                <a14:useLocalDpi xmlns:a14="http://schemas.microsoft.com/office/drawing/2010/main" val="0"/>
              </a:ext>
            </a:extLst>
          </a:blip>
          <a:srcRect t="51005"/>
          <a:stretch/>
        </p:blipFill>
        <p:spPr>
          <a:xfrm rot="845221">
            <a:off x="461727" y="3877938"/>
            <a:ext cx="2840010" cy="500271"/>
          </a:xfrm>
          <a:prstGeom prst="rect">
            <a:avLst/>
          </a:prstGeom>
        </p:spPr>
      </p:pic>
      <p:sp>
        <p:nvSpPr>
          <p:cNvPr id="24" name="ZoneTexte 23">
            <a:extLst>
              <a:ext uri="{FF2B5EF4-FFF2-40B4-BE49-F238E27FC236}">
                <a16:creationId xmlns:a16="http://schemas.microsoft.com/office/drawing/2014/main" id="{D133B572-E6F2-437A-9F52-BF4D5D1B8F27}"/>
              </a:ext>
            </a:extLst>
          </p:cNvPr>
          <p:cNvSpPr txBox="1"/>
          <p:nvPr/>
        </p:nvSpPr>
        <p:spPr>
          <a:xfrm rot="888482">
            <a:off x="457577" y="3958796"/>
            <a:ext cx="2752837" cy="338554"/>
          </a:xfrm>
          <a:prstGeom prst="rect">
            <a:avLst/>
          </a:prstGeom>
          <a:noFill/>
        </p:spPr>
        <p:txBody>
          <a:bodyPr wrap="square" rtlCol="0">
            <a:spAutoFit/>
          </a:bodyPr>
          <a:lstStyle/>
          <a:p>
            <a:pPr algn="ctr"/>
            <a:r>
              <a:rPr lang="fr-FR" sz="1600" b="1" dirty="0">
                <a:solidFill>
                  <a:srgbClr val="FFFFFF"/>
                </a:solidFill>
                <a:latin typeface="Arial" panose="020B0604020202020204" pitchFamily="34" charset="0"/>
                <a:cs typeface="Arial" panose="020B0604020202020204" pitchFamily="34" charset="0"/>
              </a:rPr>
              <a:t>Téléconsultation</a:t>
            </a:r>
          </a:p>
        </p:txBody>
      </p:sp>
      <p:pic>
        <p:nvPicPr>
          <p:cNvPr id="3" name="Image 2" descr="Une image contenant texte, Graphique, Police, logo&#10;&#10;Le contenu généré par l’IA peut être incorrect.">
            <a:extLst>
              <a:ext uri="{FF2B5EF4-FFF2-40B4-BE49-F238E27FC236}">
                <a16:creationId xmlns:a16="http://schemas.microsoft.com/office/drawing/2014/main" id="{F79A520A-609D-8ED1-1D66-6CBFE64A9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19096"/>
            <a:ext cx="687343" cy="687343"/>
          </a:xfrm>
          <a:prstGeom prst="rect">
            <a:avLst/>
          </a:prstGeom>
        </p:spPr>
      </p:pic>
    </p:spTree>
    <p:extLst>
      <p:ext uri="{BB962C8B-B14F-4D97-AF65-F5344CB8AC3E}">
        <p14:creationId xmlns:p14="http://schemas.microsoft.com/office/powerpoint/2010/main" val="8915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3" grpId="0"/>
      <p:bldP spid="26" grpId="0"/>
      <p:bldP spid="29" grpId="0"/>
      <p:bldP spid="20"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La téléconsultation</a:t>
            </a:r>
          </a:p>
        </p:txBody>
      </p:sp>
      <p:sp>
        <p:nvSpPr>
          <p:cNvPr id="3" name="Espace réservé du contenu 2">
            <a:extLst>
              <a:ext uri="{FF2B5EF4-FFF2-40B4-BE49-F238E27FC236}">
                <a16:creationId xmlns:a16="http://schemas.microsoft.com/office/drawing/2014/main" id="{5C2061EE-2CA0-449B-A931-F3D1162F3C49}"/>
              </a:ext>
            </a:extLst>
          </p:cNvPr>
          <p:cNvSpPr>
            <a:spLocks noGrp="1"/>
          </p:cNvSpPr>
          <p:nvPr>
            <p:ph idx="1"/>
          </p:nvPr>
        </p:nvSpPr>
        <p:spPr>
          <a:xfrm>
            <a:off x="443650" y="1194377"/>
            <a:ext cx="8229600" cy="3178800"/>
          </a:xfrm>
        </p:spPr>
        <p:txBody>
          <a:bodyPr/>
          <a:lstStyle/>
          <a:p>
            <a:r>
              <a:rPr lang="fr-FR" sz="2000" b="0" dirty="0"/>
              <a:t>Des </a:t>
            </a:r>
            <a:r>
              <a:rPr lang="fr-FR" sz="2000" dirty="0"/>
              <a:t>consultations à distance entièrement prises en charge !</a:t>
            </a:r>
          </a:p>
          <a:p>
            <a:pPr lvl="2"/>
            <a:r>
              <a:rPr lang="fr-FR" b="0" dirty="0"/>
              <a:t>Des médecins généralistes comme spécialistes sont disponibles par chat, </a:t>
            </a:r>
            <a:r>
              <a:rPr lang="fr-FR" b="0" dirty="0" err="1"/>
              <a:t>visio</a:t>
            </a:r>
            <a:r>
              <a:rPr lang="fr-FR" b="0" dirty="0"/>
              <a:t> ou téléphone</a:t>
            </a:r>
            <a:endParaRPr lang="fr-FR" dirty="0"/>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35</a:t>
            </a:fld>
            <a:endParaRPr lang="en-US" altLang="fr-FR" dirty="0"/>
          </a:p>
        </p:txBody>
      </p:sp>
      <p:pic>
        <p:nvPicPr>
          <p:cNvPr id="9" name="Image 8">
            <a:extLst>
              <a:ext uri="{FF2B5EF4-FFF2-40B4-BE49-F238E27FC236}">
                <a16:creationId xmlns:a16="http://schemas.microsoft.com/office/drawing/2014/main" id="{6A4EB43C-44C9-48DF-AD53-EDD06DB7DE99}"/>
              </a:ext>
            </a:extLst>
          </p:cNvPr>
          <p:cNvPicPr/>
          <p:nvPr/>
        </p:nvPicPr>
        <p:blipFill>
          <a:blip r:embed="rId2">
            <a:extLst>
              <a:ext uri="{28A0092B-C50C-407E-A947-70E740481C1C}">
                <a14:useLocalDpi xmlns:a14="http://schemas.microsoft.com/office/drawing/2010/main" val="0"/>
              </a:ext>
            </a:extLst>
          </a:blip>
          <a:stretch>
            <a:fillRect/>
          </a:stretch>
        </p:blipFill>
        <p:spPr>
          <a:xfrm>
            <a:off x="5445776" y="434194"/>
            <a:ext cx="1375410" cy="363220"/>
          </a:xfrm>
          <a:prstGeom prst="rect">
            <a:avLst/>
          </a:prstGeom>
        </p:spPr>
      </p:pic>
      <p:pic>
        <p:nvPicPr>
          <p:cNvPr id="10" name="Image 9">
            <a:extLst>
              <a:ext uri="{FF2B5EF4-FFF2-40B4-BE49-F238E27FC236}">
                <a16:creationId xmlns:a16="http://schemas.microsoft.com/office/drawing/2014/main" id="{9B950FC5-A7C5-4228-8144-CE412084F186}"/>
              </a:ext>
            </a:extLst>
          </p:cNvPr>
          <p:cNvPicPr>
            <a:picLocks noChangeAspect="1"/>
          </p:cNvPicPr>
          <p:nvPr/>
        </p:nvPicPr>
        <p:blipFill>
          <a:blip r:embed="rId3"/>
          <a:stretch>
            <a:fillRect/>
          </a:stretch>
        </p:blipFill>
        <p:spPr>
          <a:xfrm>
            <a:off x="5656312" y="2219245"/>
            <a:ext cx="3196744" cy="2153932"/>
          </a:xfrm>
          <a:prstGeom prst="rect">
            <a:avLst/>
          </a:prstGeom>
        </p:spPr>
      </p:pic>
      <p:pic>
        <p:nvPicPr>
          <p:cNvPr id="11" name="Image 10">
            <a:extLst>
              <a:ext uri="{FF2B5EF4-FFF2-40B4-BE49-F238E27FC236}">
                <a16:creationId xmlns:a16="http://schemas.microsoft.com/office/drawing/2014/main" id="{C07D1AD3-4685-425D-A0E0-7236B42678F7}"/>
              </a:ext>
            </a:extLst>
          </p:cNvPr>
          <p:cNvPicPr>
            <a:picLocks noChangeAspect="1"/>
          </p:cNvPicPr>
          <p:nvPr/>
        </p:nvPicPr>
        <p:blipFill rotWithShape="1">
          <a:blip r:embed="rId4"/>
          <a:srcRect t="13001"/>
          <a:stretch/>
        </p:blipFill>
        <p:spPr>
          <a:xfrm>
            <a:off x="450000" y="1967125"/>
            <a:ext cx="4750845" cy="2756475"/>
          </a:xfrm>
          <a:prstGeom prst="rect">
            <a:avLst/>
          </a:prstGeom>
        </p:spPr>
      </p:pic>
      <p:pic>
        <p:nvPicPr>
          <p:cNvPr id="5" name="Image 4" descr="Une image contenant texte, Graphique, Police, logo&#10;&#10;Le contenu généré par l’IA peut être incorrect.">
            <a:extLst>
              <a:ext uri="{FF2B5EF4-FFF2-40B4-BE49-F238E27FC236}">
                <a16:creationId xmlns:a16="http://schemas.microsoft.com/office/drawing/2014/main" id="{7AADEF79-4112-E694-E83F-8C63ADF22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32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0000" y="450000"/>
            <a:ext cx="8216900" cy="393954"/>
          </a:xfrm>
        </p:spPr>
        <p:txBody>
          <a:bodyPr/>
          <a:lstStyle/>
          <a:p>
            <a:r>
              <a:rPr lang="fr-FR" dirty="0"/>
              <a:t>L’action sociale</a:t>
            </a:r>
          </a:p>
        </p:txBody>
      </p:sp>
      <p:sp>
        <p:nvSpPr>
          <p:cNvPr id="8" name="Espace réservé du numéro de diapositive 3"/>
          <p:cNvSpPr>
            <a:spLocks noGrp="1"/>
          </p:cNvSpPr>
          <p:nvPr>
            <p:ph type="sldNum" sz="quarter" idx="4"/>
          </p:nvPr>
        </p:nvSpPr>
        <p:spPr>
          <a:xfrm>
            <a:off x="8711406" y="4253786"/>
            <a:ext cx="400050" cy="274637"/>
          </a:xfrm>
        </p:spPr>
        <p:txBody>
          <a:bodyPr/>
          <a:lstStyle/>
          <a:p>
            <a:fld id="{0197657B-8F99-43FF-9C46-7675354BEEB6}" type="slidenum">
              <a:rPr lang="en-US" altLang="fr-FR" smtClean="0"/>
              <a:pPr/>
              <a:t>36</a:t>
            </a:fld>
            <a:endParaRPr lang="en-US" altLang="fr-FR" dirty="0"/>
          </a:p>
        </p:txBody>
      </p:sp>
      <p:sp>
        <p:nvSpPr>
          <p:cNvPr id="9" name="Espace réservé du contenu 2"/>
          <p:cNvSpPr txBox="1">
            <a:spLocks/>
          </p:cNvSpPr>
          <p:nvPr/>
        </p:nvSpPr>
        <p:spPr>
          <a:xfrm>
            <a:off x="628651" y="1164291"/>
            <a:ext cx="7466882" cy="3602972"/>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1600" b="0" dirty="0"/>
          </a:p>
        </p:txBody>
      </p:sp>
      <p:sp>
        <p:nvSpPr>
          <p:cNvPr id="10" name="Espace réservé du contenu 2"/>
          <p:cNvSpPr txBox="1">
            <a:spLocks/>
          </p:cNvSpPr>
          <p:nvPr/>
        </p:nvSpPr>
        <p:spPr>
          <a:xfrm>
            <a:off x="347936" y="1348196"/>
            <a:ext cx="8205513" cy="303957"/>
          </a:xfrm>
          <a:prstGeom prst="rect">
            <a:avLst/>
          </a:prstGeom>
        </p:spPr>
        <p:txBody>
          <a:bodyPr>
            <a:noAutofit/>
          </a:bodyPr>
          <a:lstStyle>
            <a:lvl1pPr marL="0" indent="0" algn="l" defTabSz="457200" rtl="0" eaLnBrk="0" fontAlgn="base" hangingPunct="0">
              <a:lnSpc>
                <a:spcPct val="90000"/>
              </a:lnSpc>
              <a:spcBef>
                <a:spcPct val="20000"/>
              </a:spcBef>
              <a:spcAft>
                <a:spcPct val="0"/>
              </a:spcAft>
              <a:buFont typeface="Arial" pitchFamily="34" charset="0"/>
              <a:defRPr sz="2800" b="1" kern="1200">
                <a:solidFill>
                  <a:srgbClr val="00577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lnSpc>
                <a:spcPct val="100000"/>
              </a:lnSpc>
              <a:buClr>
                <a:srgbClr val="1385B7"/>
              </a:buClr>
            </a:pPr>
            <a:r>
              <a:rPr lang="fr-FR" sz="1100" dirty="0"/>
              <a:t>La Solidarité est la raison d’être de la MNT. Nous mettons à disposition de nos adhérents un fond d’action social</a:t>
            </a:r>
            <a:endParaRPr lang="fr-FR" sz="1100" b="0" dirty="0"/>
          </a:p>
        </p:txBody>
      </p:sp>
      <p:sp>
        <p:nvSpPr>
          <p:cNvPr id="15" name="Espace réservé du contenu 2"/>
          <p:cNvSpPr txBox="1">
            <a:spLocks/>
          </p:cNvSpPr>
          <p:nvPr/>
        </p:nvSpPr>
        <p:spPr>
          <a:xfrm>
            <a:off x="1449598" y="3219126"/>
            <a:ext cx="6730293" cy="1429672"/>
          </a:xfrm>
          <a:prstGeom prst="rect">
            <a:avLst/>
          </a:prstGeom>
        </p:spPr>
        <p:txBody>
          <a:bodyPr>
            <a:noAutofit/>
          </a:bodyPr>
          <a:lstStyle>
            <a:lvl1pPr marL="0" indent="0" algn="l" defTabSz="457200" rtl="0" eaLnBrk="0" fontAlgn="base" hangingPunct="0">
              <a:lnSpc>
                <a:spcPct val="90000"/>
              </a:lnSpc>
              <a:spcBef>
                <a:spcPct val="20000"/>
              </a:spcBef>
              <a:spcAft>
                <a:spcPct val="0"/>
              </a:spcAft>
              <a:buFont typeface="Arial" pitchFamily="34" charset="0"/>
              <a:defRPr sz="2800" b="1" kern="1200">
                <a:solidFill>
                  <a:srgbClr val="00577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buClr>
                <a:srgbClr val="B9C400"/>
              </a:buClr>
            </a:pPr>
            <a:r>
              <a:rPr lang="fr-FR" sz="1100" dirty="0"/>
              <a:t>Catastrophes naturelles</a:t>
            </a:r>
            <a:endParaRPr lang="fr-FR" sz="1100" b="0" dirty="0"/>
          </a:p>
          <a:p>
            <a:pPr marL="285750" lvl="0" indent="-285750">
              <a:lnSpc>
                <a:spcPct val="100000"/>
              </a:lnSpc>
              <a:buClr>
                <a:srgbClr val="1385B7"/>
              </a:buClr>
              <a:buFont typeface="Wingdings 3" panose="05040102010807070707" pitchFamily="18" charset="2"/>
              <a:buChar char=""/>
            </a:pPr>
            <a:r>
              <a:rPr lang="fr-FR" sz="1100" b="0" dirty="0"/>
              <a:t>Aides exceptionnelles lors d’intempéries reconnues catastrophes naturelles</a:t>
            </a:r>
          </a:p>
          <a:p>
            <a:pPr marL="285750" lvl="0" indent="-285750">
              <a:lnSpc>
                <a:spcPct val="100000"/>
              </a:lnSpc>
              <a:buClr>
                <a:srgbClr val="1385B7"/>
              </a:buClr>
              <a:buFont typeface="Wingdings 3" panose="05040102010807070707" pitchFamily="18" charset="2"/>
              <a:buChar char=""/>
            </a:pPr>
            <a:r>
              <a:rPr lang="fr-FR" sz="1100" b="0" dirty="0"/>
              <a:t>85 000 euros versés ces 5 dernières années</a:t>
            </a: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a:p>
            <a:pPr algn="just">
              <a:lnSpc>
                <a:spcPct val="100000"/>
              </a:lnSpc>
            </a:pPr>
            <a:endParaRPr lang="fr-FR" sz="1100" dirty="0">
              <a:solidFill>
                <a:schemeClr val="tx1"/>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633" y="447885"/>
            <a:ext cx="613634" cy="515221"/>
          </a:xfrm>
          <a:prstGeom prst="rect">
            <a:avLst/>
          </a:prstGeom>
        </p:spPr>
      </p:pic>
      <p:sp>
        <p:nvSpPr>
          <p:cNvPr id="17" name="Espace réservé du contenu 2"/>
          <p:cNvSpPr txBox="1">
            <a:spLocks/>
          </p:cNvSpPr>
          <p:nvPr/>
        </p:nvSpPr>
        <p:spPr>
          <a:xfrm>
            <a:off x="1449598" y="1899535"/>
            <a:ext cx="5824987" cy="676891"/>
          </a:xfrm>
          <a:prstGeom prst="rect">
            <a:avLst/>
          </a:prstGeom>
        </p:spPr>
        <p:txBody>
          <a:bodyPr>
            <a:noAutofit/>
          </a:bodyPr>
          <a:lstStyle>
            <a:lvl1pPr marL="0" indent="0" algn="l" defTabSz="457200" rtl="0" eaLnBrk="0" fontAlgn="base" hangingPunct="0">
              <a:lnSpc>
                <a:spcPct val="90000"/>
              </a:lnSpc>
              <a:spcBef>
                <a:spcPct val="20000"/>
              </a:spcBef>
              <a:spcAft>
                <a:spcPct val="0"/>
              </a:spcAft>
              <a:buFont typeface="Arial" pitchFamily="34" charset="0"/>
              <a:defRPr sz="2800" b="1" kern="1200">
                <a:solidFill>
                  <a:srgbClr val="00577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ct val="100000"/>
              </a:lnSpc>
              <a:buClr>
                <a:srgbClr val="1385B7"/>
              </a:buClr>
            </a:pPr>
            <a:r>
              <a:rPr lang="fr-FR" sz="1100" dirty="0"/>
              <a:t>Handicap / Dépendance</a:t>
            </a:r>
          </a:p>
          <a:p>
            <a:pPr marL="285750" lvl="0" indent="-285750">
              <a:lnSpc>
                <a:spcPct val="100000"/>
              </a:lnSpc>
              <a:buClr>
                <a:srgbClr val="1385B7"/>
              </a:buClr>
              <a:buFont typeface="Wingdings 3" panose="05040102010807070707" pitchFamily="18" charset="2"/>
              <a:buChar char=""/>
            </a:pPr>
            <a:r>
              <a:rPr lang="fr-FR" sz="1100" b="0" dirty="0"/>
              <a:t>Aides exceptionnelles pour participer au financement d’un aménagement de domicile, de véhicule ou d’appareillage lié au handicap</a:t>
            </a:r>
          </a:p>
          <a:p>
            <a:pPr marL="285750" lvl="0" indent="-285750">
              <a:lnSpc>
                <a:spcPct val="100000"/>
              </a:lnSpc>
              <a:buClr>
                <a:srgbClr val="1385B7"/>
              </a:buClr>
              <a:buFont typeface="Wingdings 3" panose="05040102010807070707" pitchFamily="18" charset="2"/>
              <a:buChar char=""/>
            </a:pPr>
            <a:r>
              <a:rPr lang="fr-FR" sz="1100" b="0" dirty="0"/>
              <a:t>Plus de 150 000 euros versés ces 5 dernières années</a:t>
            </a:r>
          </a:p>
        </p:txBody>
      </p:sp>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1" y="1899535"/>
            <a:ext cx="494689" cy="551140"/>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09" y="3292357"/>
            <a:ext cx="578989" cy="450903"/>
          </a:xfrm>
          <a:prstGeom prst="rect">
            <a:avLst/>
          </a:prstGeom>
        </p:spPr>
      </p:pic>
      <p:pic>
        <p:nvPicPr>
          <p:cNvPr id="2" name="Image 1" descr="Une image contenant texte, Graphique, Police, logo&#10;&#10;Le contenu généré par l’IA peut être incorrect.">
            <a:extLst>
              <a:ext uri="{FF2B5EF4-FFF2-40B4-BE49-F238E27FC236}">
                <a16:creationId xmlns:a16="http://schemas.microsoft.com/office/drawing/2014/main" id="{C5C6EC11-BB78-37BA-362B-5A70D89B6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3819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450000"/>
            <a:ext cx="8216900" cy="393954"/>
          </a:xfrm>
        </p:spPr>
        <p:txBody>
          <a:bodyPr/>
          <a:lstStyle/>
          <a:p>
            <a:r>
              <a:rPr lang="fr-FR" dirty="0"/>
              <a:t>L’assistance</a:t>
            </a:r>
          </a:p>
        </p:txBody>
      </p:sp>
      <p:sp>
        <p:nvSpPr>
          <p:cNvPr id="3" name="Espace réservé du contenu 2"/>
          <p:cNvSpPr>
            <a:spLocks noGrp="1"/>
          </p:cNvSpPr>
          <p:nvPr>
            <p:ph idx="1"/>
          </p:nvPr>
        </p:nvSpPr>
        <p:spPr>
          <a:xfrm>
            <a:off x="450000" y="1314000"/>
            <a:ext cx="8229600" cy="3178800"/>
          </a:xfrm>
        </p:spPr>
        <p:txBody>
          <a:bodyPr/>
          <a:lstStyle/>
          <a:p>
            <a:r>
              <a:rPr lang="fr-FR" dirty="0"/>
              <a:t> </a:t>
            </a:r>
          </a:p>
        </p:txBody>
      </p:sp>
      <p:sp>
        <p:nvSpPr>
          <p:cNvPr id="4" name="Espace réservé du numéro de diapositive 3"/>
          <p:cNvSpPr>
            <a:spLocks noGrp="1"/>
          </p:cNvSpPr>
          <p:nvPr>
            <p:ph type="sldNum" sz="quarter" idx="4"/>
          </p:nvPr>
        </p:nvSpPr>
        <p:spPr>
          <a:xfrm>
            <a:off x="8711406" y="4253786"/>
            <a:ext cx="400050" cy="274637"/>
          </a:xfrm>
        </p:spPr>
        <p:txBody>
          <a:bodyPr/>
          <a:lstStyle/>
          <a:p>
            <a:fld id="{0197657B-8F99-43FF-9C46-7675354BEEB6}" type="slidenum">
              <a:rPr lang="en-US" altLang="fr-FR" smtClean="0"/>
              <a:pPr/>
              <a:t>37</a:t>
            </a:fld>
            <a:endParaRPr lang="en-US" altLang="fr-FR" dirty="0"/>
          </a:p>
        </p:txBody>
      </p:sp>
      <p:pic>
        <p:nvPicPr>
          <p:cNvPr id="6" name="Image 5"/>
          <p:cNvPicPr>
            <a:picLocks noChangeAspect="1"/>
          </p:cNvPicPr>
          <p:nvPr/>
        </p:nvPicPr>
        <p:blipFill>
          <a:blip r:embed="rId2"/>
          <a:stretch>
            <a:fillRect/>
          </a:stretch>
        </p:blipFill>
        <p:spPr>
          <a:xfrm>
            <a:off x="3921326" y="34908"/>
            <a:ext cx="1592160" cy="1069188"/>
          </a:xfrm>
          <a:prstGeom prst="rect">
            <a:avLst/>
          </a:prstGeom>
        </p:spPr>
      </p:pic>
      <p:pic>
        <p:nvPicPr>
          <p:cNvPr id="5" name="Image 4">
            <a:extLst>
              <a:ext uri="{FF2B5EF4-FFF2-40B4-BE49-F238E27FC236}">
                <a16:creationId xmlns:a16="http://schemas.microsoft.com/office/drawing/2014/main" id="{0D86BD42-D21F-42D5-ADB2-C159824F0190}"/>
              </a:ext>
            </a:extLst>
          </p:cNvPr>
          <p:cNvPicPr>
            <a:picLocks noChangeAspect="1"/>
          </p:cNvPicPr>
          <p:nvPr/>
        </p:nvPicPr>
        <p:blipFill>
          <a:blip r:embed="rId3"/>
          <a:stretch>
            <a:fillRect/>
          </a:stretch>
        </p:blipFill>
        <p:spPr>
          <a:xfrm>
            <a:off x="2157558" y="1104096"/>
            <a:ext cx="4695825" cy="3762375"/>
          </a:xfrm>
          <a:prstGeom prst="rect">
            <a:avLst/>
          </a:prstGeom>
        </p:spPr>
      </p:pic>
      <p:pic>
        <p:nvPicPr>
          <p:cNvPr id="7" name="Image 6" descr="Une image contenant texte, Graphique, Police, logo&#10;&#10;Le contenu généré par l’IA peut être incorrect.">
            <a:extLst>
              <a:ext uri="{FF2B5EF4-FFF2-40B4-BE49-F238E27FC236}">
                <a16:creationId xmlns:a16="http://schemas.microsoft.com/office/drawing/2014/main" id="{830826D2-A0FC-6E6A-D48B-297554EA3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299323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6064" y="1196119"/>
            <a:ext cx="8293257" cy="246221"/>
          </a:xfrm>
        </p:spPr>
        <p:txBody>
          <a:bodyPr/>
          <a:lstStyle/>
          <a:p>
            <a:r>
              <a:rPr lang="fr-FR" sz="2000" dirty="0">
                <a:solidFill>
                  <a:srgbClr val="006891"/>
                </a:solidFill>
              </a:rPr>
              <a:t>Espace collectivité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38</a:t>
            </a:fld>
            <a:endParaRPr lang="en-US" altLang="fr-FR" dirty="0"/>
          </a:p>
        </p:txBody>
      </p:sp>
      <p:sp>
        <p:nvSpPr>
          <p:cNvPr id="7" name="Titre 1"/>
          <p:cNvSpPr txBox="1">
            <a:spLocks/>
          </p:cNvSpPr>
          <p:nvPr/>
        </p:nvSpPr>
        <p:spPr bwMode="auto">
          <a:xfrm>
            <a:off x="5588477" y="1213392"/>
            <a:ext cx="8216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006897"/>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r>
              <a:rPr lang="fr-FR" sz="2000" dirty="0">
                <a:solidFill>
                  <a:srgbClr val="006891"/>
                </a:solidFill>
              </a:rPr>
              <a:t>Espace adhérent</a:t>
            </a:r>
          </a:p>
        </p:txBody>
      </p:sp>
      <p:sp>
        <p:nvSpPr>
          <p:cNvPr id="8" name="ZoneTexte 7">
            <a:extLst>
              <a:ext uri="{FF2B5EF4-FFF2-40B4-BE49-F238E27FC236}">
                <a16:creationId xmlns:a16="http://schemas.microsoft.com/office/drawing/2014/main" id="{98725C8F-7268-4145-B7D8-20762342873F}"/>
              </a:ext>
            </a:extLst>
          </p:cNvPr>
          <p:cNvSpPr txBox="1"/>
          <p:nvPr/>
        </p:nvSpPr>
        <p:spPr>
          <a:xfrm>
            <a:off x="364142" y="307497"/>
            <a:ext cx="8075851" cy="584775"/>
          </a:xfrm>
          <a:prstGeom prst="rect">
            <a:avLst/>
          </a:prstGeom>
          <a:noFill/>
        </p:spPr>
        <p:txBody>
          <a:bodyPr wrap="square" rtlCol="0">
            <a:spAutoFit/>
          </a:bodyPr>
          <a:lstStyle/>
          <a:p>
            <a:r>
              <a:rPr lang="fr-FR" sz="3200" b="1" dirty="0">
                <a:solidFill>
                  <a:srgbClr val="006897"/>
                </a:solidFill>
                <a:latin typeface="Arial" panose="020B0604020202020204" pitchFamily="34" charset="0"/>
                <a:cs typeface="Arial" panose="020B0604020202020204" pitchFamily="34" charset="0"/>
              </a:rPr>
              <a:t>Les outils de gestion </a:t>
            </a:r>
          </a:p>
        </p:txBody>
      </p:sp>
      <p:pic>
        <p:nvPicPr>
          <p:cNvPr id="14" name="Image 13">
            <a:extLst>
              <a:ext uri="{FF2B5EF4-FFF2-40B4-BE49-F238E27FC236}">
                <a16:creationId xmlns:a16="http://schemas.microsoft.com/office/drawing/2014/main" id="{58995524-6CEC-4E5A-899C-7121287BB741}"/>
              </a:ext>
            </a:extLst>
          </p:cNvPr>
          <p:cNvPicPr>
            <a:picLocks noChangeAspect="1"/>
          </p:cNvPicPr>
          <p:nvPr/>
        </p:nvPicPr>
        <p:blipFill>
          <a:blip r:embed="rId3"/>
          <a:stretch>
            <a:fillRect/>
          </a:stretch>
        </p:blipFill>
        <p:spPr>
          <a:xfrm rot="21164601">
            <a:off x="6081181" y="1765087"/>
            <a:ext cx="1211777" cy="2528925"/>
          </a:xfrm>
          <a:prstGeom prst="rect">
            <a:avLst/>
          </a:prstGeom>
        </p:spPr>
      </p:pic>
      <p:pic>
        <p:nvPicPr>
          <p:cNvPr id="15" name="Image 14">
            <a:extLst>
              <a:ext uri="{FF2B5EF4-FFF2-40B4-BE49-F238E27FC236}">
                <a16:creationId xmlns:a16="http://schemas.microsoft.com/office/drawing/2014/main" id="{EE877CCB-8A84-4A86-812A-FF8958B9DB16}"/>
              </a:ext>
            </a:extLst>
          </p:cNvPr>
          <p:cNvPicPr>
            <a:picLocks noChangeAspect="1"/>
          </p:cNvPicPr>
          <p:nvPr/>
        </p:nvPicPr>
        <p:blipFill>
          <a:blip r:embed="rId4"/>
          <a:stretch>
            <a:fillRect/>
          </a:stretch>
        </p:blipFill>
        <p:spPr>
          <a:xfrm rot="21248913">
            <a:off x="370883" y="1903655"/>
            <a:ext cx="3905003" cy="2255887"/>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822B1A59-2135-511F-B2EC-E06CC5F79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453926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450000"/>
            <a:ext cx="8216900" cy="344710"/>
          </a:xfrm>
        </p:spPr>
        <p:txBody>
          <a:bodyPr/>
          <a:lstStyle/>
          <a:p>
            <a:r>
              <a:rPr lang="fr-FR" sz="2800" dirty="0"/>
              <a:t>L’espace Collectivité  MNT</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39</a:t>
            </a:fld>
            <a:endParaRPr lang="en-US" altLang="fr-FR" dirty="0"/>
          </a:p>
        </p:txBody>
      </p:sp>
      <p:sp>
        <p:nvSpPr>
          <p:cNvPr id="3" name="Rectangle 2">
            <a:extLst>
              <a:ext uri="{FF2B5EF4-FFF2-40B4-BE49-F238E27FC236}">
                <a16:creationId xmlns:a16="http://schemas.microsoft.com/office/drawing/2014/main" id="{D4003D46-5DAA-4E46-8A3C-7001B74C7C97}"/>
              </a:ext>
            </a:extLst>
          </p:cNvPr>
          <p:cNvSpPr/>
          <p:nvPr/>
        </p:nvSpPr>
        <p:spPr>
          <a:xfrm>
            <a:off x="168117" y="1160219"/>
            <a:ext cx="8498783" cy="2677656"/>
          </a:xfrm>
          <a:prstGeom prst="rect">
            <a:avLst/>
          </a:prstGeom>
        </p:spPr>
        <p:txBody>
          <a:bodyPr wrap="square">
            <a:spAutoFit/>
          </a:bodyPr>
          <a:lstStyle/>
          <a:p>
            <a:r>
              <a:rPr lang="fr-FR" sz="1400" dirty="0">
                <a:solidFill>
                  <a:srgbClr val="006894"/>
                </a:solidFill>
                <a:latin typeface="Arial" panose="020B0604020202020204" pitchFamily="34" charset="0"/>
                <a:cs typeface="Arial" panose="020B0604020202020204" pitchFamily="34" charset="0"/>
              </a:rPr>
              <a:t>Les principales fonctionnalités : </a:t>
            </a:r>
          </a:p>
          <a:p>
            <a:endParaRPr lang="fr-FR" sz="1400" dirty="0">
              <a:solidFill>
                <a:srgbClr val="006894"/>
              </a:solidFill>
              <a:latin typeface="Arial" panose="020B0604020202020204" pitchFamily="34" charset="0"/>
              <a:cs typeface="Arial" panose="020B0604020202020204" pitchFamily="34" charset="0"/>
            </a:endParaRPr>
          </a:p>
          <a:p>
            <a:r>
              <a:rPr lang="fr-FR" sz="1400" dirty="0">
                <a:solidFill>
                  <a:srgbClr val="006894"/>
                </a:solidFill>
                <a:latin typeface="Arial" panose="020B0604020202020204" pitchFamily="34" charset="0"/>
                <a:cs typeface="Arial" panose="020B0604020202020204" pitchFamily="34" charset="0"/>
              </a:rPr>
              <a:t>Les services RH auront accès à un outil de gestion dématérialisé, disponible 24h/24 sur lequel ils pourront gérer en toute autonomie la convention de participation.</a:t>
            </a:r>
          </a:p>
          <a:p>
            <a:endParaRPr lang="fr-FR" sz="1400" dirty="0">
              <a:solidFill>
                <a:srgbClr val="006894"/>
              </a:solidFill>
              <a:latin typeface="Arial" panose="020B0604020202020204" pitchFamily="34" charset="0"/>
              <a:cs typeface="Arial" panose="020B0604020202020204" pitchFamily="34" charset="0"/>
            </a:endParaRPr>
          </a:p>
          <a:p>
            <a:r>
              <a:rPr lang="fr-FR" sz="1400" dirty="0">
                <a:solidFill>
                  <a:srgbClr val="006894"/>
                </a:solidFill>
                <a:latin typeface="Arial" panose="020B0604020202020204" pitchFamily="34" charset="0"/>
                <a:cs typeface="Arial" panose="020B0604020202020204" pitchFamily="34" charset="0"/>
              </a:rPr>
              <a:t>Avec l’Espace Collectivité, les services RH :</a:t>
            </a:r>
          </a:p>
          <a:p>
            <a:pPr marL="285750" indent="-285750">
              <a:buFontTx/>
              <a:buChar char="-"/>
            </a:pPr>
            <a:r>
              <a:rPr lang="fr-FR" sz="1400" dirty="0">
                <a:solidFill>
                  <a:srgbClr val="006894"/>
                </a:solidFill>
                <a:latin typeface="Arial" panose="020B0604020202020204" pitchFamily="34" charset="0"/>
                <a:cs typeface="Arial" panose="020B0604020202020204" pitchFamily="34" charset="0"/>
              </a:rPr>
              <a:t>Consultent la liste des adhérents</a:t>
            </a:r>
          </a:p>
          <a:p>
            <a:pPr marL="285750" indent="-285750">
              <a:buFontTx/>
              <a:buChar char="-"/>
            </a:pPr>
            <a:r>
              <a:rPr lang="fr-FR" sz="1400" dirty="0">
                <a:solidFill>
                  <a:srgbClr val="006894"/>
                </a:solidFill>
                <a:latin typeface="Arial" panose="020B0604020202020204" pitchFamily="34" charset="0"/>
                <a:cs typeface="Arial" panose="020B0604020202020204" pitchFamily="34" charset="0"/>
              </a:rPr>
              <a:t>Suivent et éditent les appels de cotisations</a:t>
            </a:r>
          </a:p>
          <a:p>
            <a:pPr marL="285750" indent="-285750">
              <a:buFontTx/>
              <a:buChar char="-"/>
            </a:pPr>
            <a:endParaRPr lang="fr-FR" sz="1400" dirty="0">
              <a:solidFill>
                <a:srgbClr val="006894"/>
              </a:solidFill>
              <a:latin typeface="Arial" panose="020B0604020202020204" pitchFamily="34" charset="0"/>
              <a:cs typeface="Arial" panose="020B0604020202020204" pitchFamily="34" charset="0"/>
            </a:endParaRPr>
          </a:p>
          <a:p>
            <a:r>
              <a:rPr lang="fr-FR" sz="1400" dirty="0">
                <a:solidFill>
                  <a:srgbClr val="006894"/>
                </a:solidFill>
                <a:latin typeface="Arial" panose="020B0604020202020204" pitchFamily="34" charset="0"/>
                <a:cs typeface="Arial" panose="020B0604020202020204" pitchFamily="34" charset="0"/>
              </a:rPr>
              <a:t>Ce site de gestion est :</a:t>
            </a:r>
          </a:p>
          <a:p>
            <a:r>
              <a:rPr lang="fr-FR" sz="1400" dirty="0">
                <a:solidFill>
                  <a:srgbClr val="006894"/>
                </a:solidFill>
                <a:latin typeface="Arial" panose="020B0604020202020204" pitchFamily="34" charset="0"/>
                <a:cs typeface="Arial" panose="020B0604020202020204" pitchFamily="34" charset="0"/>
              </a:rPr>
              <a:t>-     Ouvert aux décideurs RH et gestionnaires</a:t>
            </a:r>
          </a:p>
          <a:p>
            <a:r>
              <a:rPr lang="fr-FR" sz="1400" dirty="0">
                <a:solidFill>
                  <a:srgbClr val="006894"/>
                </a:solidFill>
                <a:latin typeface="Arial" panose="020B0604020202020204" pitchFamily="34" charset="0"/>
                <a:cs typeface="Arial" panose="020B0604020202020204" pitchFamily="34" charset="0"/>
              </a:rPr>
              <a:t>-     Accessible sur authentification nominative (Accréditation)</a:t>
            </a:r>
          </a:p>
        </p:txBody>
      </p:sp>
      <p:pic>
        <p:nvPicPr>
          <p:cNvPr id="5" name="Image 4" descr="Une image contenant texte, Graphique, Police, logo&#10;&#10;Le contenu généré par l’IA peut être incorrect.">
            <a:extLst>
              <a:ext uri="{FF2B5EF4-FFF2-40B4-BE49-F238E27FC236}">
                <a16:creationId xmlns:a16="http://schemas.microsoft.com/office/drawing/2014/main" id="{39E5676A-4768-0E96-5A45-DC0BE0845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930342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54FF3-E374-1AB5-4AAC-6A26DE42E1D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7BC8353-3FD3-BB44-18DF-DDEF2D496C8F}"/>
              </a:ext>
            </a:extLst>
          </p:cNvPr>
          <p:cNvSpPr>
            <a:spLocks noGrp="1"/>
          </p:cNvSpPr>
          <p:nvPr>
            <p:ph type="title"/>
          </p:nvPr>
        </p:nvSpPr>
        <p:spPr>
          <a:xfrm>
            <a:off x="445770" y="-25005"/>
            <a:ext cx="8155305" cy="1260154"/>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 À qui s’adresse le contrat ? </a:t>
            </a:r>
          </a:p>
        </p:txBody>
      </p:sp>
      <p:sp>
        <p:nvSpPr>
          <p:cNvPr id="7" name="Espace réservé du texte 6">
            <a:extLst>
              <a:ext uri="{FF2B5EF4-FFF2-40B4-BE49-F238E27FC236}">
                <a16:creationId xmlns:a16="http://schemas.microsoft.com/office/drawing/2014/main" id="{992D84C8-1645-BB4B-77F3-E1A82314C6AF}"/>
              </a:ext>
            </a:extLst>
          </p:cNvPr>
          <p:cNvSpPr>
            <a:spLocks noGrp="1"/>
          </p:cNvSpPr>
          <p:nvPr>
            <p:ph sz="quarter" idx="13"/>
          </p:nvPr>
        </p:nvSpPr>
        <p:spPr>
          <a:xfrm>
            <a:off x="726266" y="1637114"/>
            <a:ext cx="7458822" cy="1779516"/>
          </a:xfrm>
        </p:spPr>
        <p:txBody>
          <a:bodyPr rtlCol="0">
            <a:normAutofit fontScale="92500" lnSpcReduction="20000"/>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rtl="0">
              <a:buNone/>
            </a:pPr>
            <a:r>
              <a:rPr lang="fr-FR" sz="2400" b="1" u="sng" dirty="0">
                <a:solidFill>
                  <a:schemeClr val="bg1"/>
                </a:solidFill>
              </a:rPr>
              <a:t>À tous les agents</a:t>
            </a:r>
            <a:r>
              <a:rPr lang="fr-FR" sz="2400" b="1" dirty="0">
                <a:solidFill>
                  <a:schemeClr val="bg1"/>
                </a:solidFill>
              </a:rPr>
              <a:t> </a:t>
            </a:r>
            <a:r>
              <a:rPr lang="fr-FR" sz="2400" dirty="0">
                <a:solidFill>
                  <a:schemeClr val="bg1"/>
                </a:solidFill>
              </a:rPr>
              <a:t>:</a:t>
            </a:r>
          </a:p>
          <a:p>
            <a:pPr rtl="0"/>
            <a:r>
              <a:rPr lang="fr-FR" sz="2400" b="1" dirty="0">
                <a:solidFill>
                  <a:schemeClr val="bg1"/>
                </a:solidFill>
              </a:rPr>
              <a:t>les titulaires </a:t>
            </a:r>
            <a:r>
              <a:rPr lang="fr-FR" sz="2400" dirty="0">
                <a:solidFill>
                  <a:schemeClr val="bg1"/>
                </a:solidFill>
              </a:rPr>
              <a:t>(CNRACL et régime général)</a:t>
            </a:r>
          </a:p>
          <a:p>
            <a:pPr rtl="0"/>
            <a:r>
              <a:rPr lang="fr-FR" sz="2400" b="1" dirty="0">
                <a:solidFill>
                  <a:schemeClr val="bg1"/>
                </a:solidFill>
              </a:rPr>
              <a:t>les contractuels </a:t>
            </a:r>
            <a:r>
              <a:rPr lang="fr-FR" sz="2400" dirty="0">
                <a:solidFill>
                  <a:schemeClr val="bg1"/>
                </a:solidFill>
              </a:rPr>
              <a:t>(droit public et droit privé)</a:t>
            </a:r>
          </a:p>
          <a:p>
            <a:pPr rtl="0"/>
            <a:r>
              <a:rPr lang="fr-FR" sz="2400" b="1" dirty="0">
                <a:solidFill>
                  <a:schemeClr val="bg1"/>
                </a:solidFill>
              </a:rPr>
              <a:t>les agents retraités</a:t>
            </a:r>
          </a:p>
        </p:txBody>
      </p:sp>
      <p:grpSp>
        <p:nvGrpSpPr>
          <p:cNvPr id="19" name="Groupe 18">
            <a:extLst>
              <a:ext uri="{FF2B5EF4-FFF2-40B4-BE49-F238E27FC236}">
                <a16:creationId xmlns:a16="http://schemas.microsoft.com/office/drawing/2014/main" id="{CBB578B3-CE4D-20CF-8411-BD5CBB4932ED}"/>
              </a:ext>
              <a:ext uri="{C183D7F6-B498-43B3-948B-1728B52AA6E4}">
                <adec:decorative xmlns:adec="http://schemas.microsoft.com/office/drawing/2017/decorative" val="1"/>
              </a:ext>
            </a:extLst>
          </p:cNvPr>
          <p:cNvGrpSpPr>
            <a:grpSpLocks/>
          </p:cNvGrpSpPr>
          <p:nvPr/>
        </p:nvGrpSpPr>
        <p:grpSpPr bwMode="auto">
          <a:xfrm rot="16200000" flipV="1">
            <a:off x="0" y="2925099"/>
            <a:ext cx="2219420" cy="2219420"/>
            <a:chOff x="0" y="12289"/>
            <a:chExt cx="3550" cy="3551"/>
          </a:xfrm>
        </p:grpSpPr>
        <p:sp>
          <p:nvSpPr>
            <p:cNvPr id="20" name="Forme libre 19">
              <a:extLst>
                <a:ext uri="{FF2B5EF4-FFF2-40B4-BE49-F238E27FC236}">
                  <a16:creationId xmlns:a16="http://schemas.microsoft.com/office/drawing/2014/main" id="{303273CB-A7E6-755D-9A16-5BB8B6C93B3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p>
          </p:txBody>
        </p:sp>
        <p:sp>
          <p:nvSpPr>
            <p:cNvPr id="21" name="Forme libre 20">
              <a:extLst>
                <a:ext uri="{FF2B5EF4-FFF2-40B4-BE49-F238E27FC236}">
                  <a16:creationId xmlns:a16="http://schemas.microsoft.com/office/drawing/2014/main" id="{2BDA800B-8098-2DF0-50D7-CD6D7FAE8B9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p>
          </p:txBody>
        </p:sp>
        <p:sp>
          <p:nvSpPr>
            <p:cNvPr id="22" name="Forme libre 21">
              <a:extLst>
                <a:ext uri="{FF2B5EF4-FFF2-40B4-BE49-F238E27FC236}">
                  <a16:creationId xmlns:a16="http://schemas.microsoft.com/office/drawing/2014/main" id="{509AE650-4B74-2A50-307C-8F80A437A44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p>
          </p:txBody>
        </p:sp>
      </p:grpSp>
      <p:pic>
        <p:nvPicPr>
          <p:cNvPr id="6" name="Image 5" descr="Une image contenant Police, Graphique, logo, graphisme&#10;&#10;Le contenu généré par l’IA peut être incorrect.">
            <a:extLst>
              <a:ext uri="{FF2B5EF4-FFF2-40B4-BE49-F238E27FC236}">
                <a16:creationId xmlns:a16="http://schemas.microsoft.com/office/drawing/2014/main" id="{9518BAE9-8EDD-4DA4-50CF-2D86D88B08B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432911" y="3268012"/>
            <a:ext cx="846874" cy="594329"/>
          </a:xfrm>
          <a:prstGeom prst="rect">
            <a:avLst/>
          </a:prstGeom>
          <a:ln w="28575">
            <a:noFill/>
            <a:prstDash val="dash"/>
          </a:ln>
        </p:spPr>
      </p:pic>
      <p:sp>
        <p:nvSpPr>
          <p:cNvPr id="8" name="Espace réservé du texte 6">
            <a:extLst>
              <a:ext uri="{FF2B5EF4-FFF2-40B4-BE49-F238E27FC236}">
                <a16:creationId xmlns:a16="http://schemas.microsoft.com/office/drawing/2014/main" id="{347A045C-C6F7-E017-A449-56F88873897B}"/>
              </a:ext>
            </a:extLst>
          </p:cNvPr>
          <p:cNvSpPr txBox="1">
            <a:spLocks/>
          </p:cNvSpPr>
          <p:nvPr/>
        </p:nvSpPr>
        <p:spPr>
          <a:xfrm>
            <a:off x="694839" y="3766328"/>
            <a:ext cx="7935732" cy="953818"/>
          </a:xfrm>
          <a:prstGeom prst="rect">
            <a:avLst/>
          </a:prstGeom>
          <a:solidFill>
            <a:schemeClr val="accent6">
              <a:lumMod val="20000"/>
              <a:lumOff val="80000"/>
            </a:schemeClr>
          </a:solidFill>
          <a:ln w="38100">
            <a:solidFill>
              <a:schemeClr val="accent5"/>
            </a:solidFill>
          </a:ln>
        </p:spPr>
        <p:txBody>
          <a:bodyPr vert="horz" lIns="0" tIns="171450" rIns="0" bIns="0" rtlCol="0">
            <a:norm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lgn="ctr">
              <a:buFont typeface="Arial" panose="020B0604020202020204" pitchFamily="34" charset="0"/>
              <a:buNone/>
            </a:pPr>
            <a:r>
              <a:rPr lang="fr-FR" sz="2400" dirty="0">
                <a:solidFill>
                  <a:schemeClr val="accent5"/>
                </a:solidFill>
              </a:rPr>
              <a:t>À ne pas confondre avec l’assurance groupe - contre les risques statutaires qui couvre la collectivité  </a:t>
            </a:r>
          </a:p>
        </p:txBody>
      </p:sp>
      <p:pic>
        <p:nvPicPr>
          <p:cNvPr id="10" name="Image 9" descr="Une image contenant texte, Graphique, graphisme, Police&#10;&#10;Le contenu généré par l’IA peut être incorrect.">
            <a:extLst>
              <a:ext uri="{FF2B5EF4-FFF2-40B4-BE49-F238E27FC236}">
                <a16:creationId xmlns:a16="http://schemas.microsoft.com/office/drawing/2014/main" id="{5A0C1734-C93E-658D-8420-BCD8534CEDD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8279785" y="2901864"/>
            <a:ext cx="953818" cy="953818"/>
          </a:xfrm>
          <a:prstGeom prst="rect">
            <a:avLst/>
          </a:prstGeom>
        </p:spPr>
      </p:pic>
      <p:pic>
        <p:nvPicPr>
          <p:cNvPr id="11" name="Image 10" descr="Une image contenant texte, Graphique, Police, logo&#10;&#10;Le contenu généré par l’IA peut être incorrect.">
            <a:extLst>
              <a:ext uri="{FF2B5EF4-FFF2-40B4-BE49-F238E27FC236}">
                <a16:creationId xmlns:a16="http://schemas.microsoft.com/office/drawing/2014/main" id="{233290B1-4F9C-D10E-0821-6C5D5EABB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574" y="49122"/>
            <a:ext cx="1427248" cy="1427248"/>
          </a:xfrm>
          <a:prstGeom prst="rect">
            <a:avLst/>
          </a:prstGeom>
        </p:spPr>
      </p:pic>
    </p:spTree>
    <p:extLst>
      <p:ext uri="{BB962C8B-B14F-4D97-AF65-F5344CB8AC3E}">
        <p14:creationId xmlns:p14="http://schemas.microsoft.com/office/powerpoint/2010/main" val="672613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000" y="450000"/>
            <a:ext cx="8216900" cy="1107996"/>
          </a:xfrm>
        </p:spPr>
        <p:txBody>
          <a:bodyPr/>
          <a:lstStyle/>
          <a:p>
            <a:r>
              <a:rPr lang="fr-FR" sz="2400" dirty="0"/>
              <a:t>L’espace Collectivité  MNT</a:t>
            </a:r>
            <a:br>
              <a:rPr lang="fr-FR" sz="2400" dirty="0"/>
            </a:br>
            <a:br>
              <a:rPr lang="fr-FR" sz="2400" dirty="0"/>
            </a:br>
            <a:br>
              <a:rPr lang="fr-FR" sz="2400" dirty="0"/>
            </a:br>
            <a:r>
              <a:rPr lang="fr-FR" sz="1800" dirty="0"/>
              <a:t>Le formulaire d’accréditation</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40</a:t>
            </a:fld>
            <a:endParaRPr lang="en-US" altLang="fr-FR" dirty="0"/>
          </a:p>
        </p:txBody>
      </p:sp>
      <p:pic>
        <p:nvPicPr>
          <p:cNvPr id="5" name="Image 4">
            <a:extLst>
              <a:ext uri="{FF2B5EF4-FFF2-40B4-BE49-F238E27FC236}">
                <a16:creationId xmlns:a16="http://schemas.microsoft.com/office/drawing/2014/main" id="{60499269-3AF8-44D8-9F67-40A467ED8A9E}"/>
              </a:ext>
            </a:extLst>
          </p:cNvPr>
          <p:cNvPicPr>
            <a:picLocks noChangeAspect="1"/>
          </p:cNvPicPr>
          <p:nvPr/>
        </p:nvPicPr>
        <p:blipFill>
          <a:blip r:embed="rId2"/>
          <a:stretch>
            <a:fillRect/>
          </a:stretch>
        </p:blipFill>
        <p:spPr>
          <a:xfrm>
            <a:off x="3733800" y="834812"/>
            <a:ext cx="2927464" cy="4211705"/>
          </a:xfrm>
          <a:prstGeom prst="rect">
            <a:avLst/>
          </a:prstGeom>
        </p:spPr>
      </p:pic>
      <p:pic>
        <p:nvPicPr>
          <p:cNvPr id="3" name="Image 2" descr="Une image contenant texte, Graphique, Police, logo&#10;&#10;Le contenu généré par l’IA peut être incorrect.">
            <a:extLst>
              <a:ext uri="{FF2B5EF4-FFF2-40B4-BE49-F238E27FC236}">
                <a16:creationId xmlns:a16="http://schemas.microsoft.com/office/drawing/2014/main" id="{DAA3E410-E22A-5FFC-776C-8F2E6B008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25521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30" y="468636"/>
            <a:ext cx="8216900" cy="344710"/>
          </a:xfrm>
        </p:spPr>
        <p:txBody>
          <a:bodyPr/>
          <a:lstStyle/>
          <a:p>
            <a:r>
              <a:rPr lang="fr-FR" sz="2800" dirty="0"/>
              <a:t>L’espace adhérent MNT</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41</a:t>
            </a:fld>
            <a:endParaRPr lang="en-US" altLang="fr-FR" dirty="0"/>
          </a:p>
        </p:txBody>
      </p:sp>
      <p:sp>
        <p:nvSpPr>
          <p:cNvPr id="5" name="Espace réservé du texte 6"/>
          <p:cNvSpPr txBox="1">
            <a:spLocks/>
          </p:cNvSpPr>
          <p:nvPr/>
        </p:nvSpPr>
        <p:spPr>
          <a:xfrm>
            <a:off x="571478" y="1354931"/>
            <a:ext cx="3752346" cy="909346"/>
          </a:xfrm>
          <a:prstGeom prst="rect">
            <a:avLst/>
          </a:prstGeom>
          <a:noFill/>
          <a:ln w="0" cmpd="sng">
            <a:noFill/>
            <a:prstDash val="solid"/>
          </a:ln>
        </p:spPr>
        <p:txBody>
          <a:bodyPr vert="horz" lIns="0" tIns="115570"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Suivez vos remboursements santé 24/24h </a:t>
            </a:r>
          </a:p>
          <a:p>
            <a:pPr marL="0" indent="0">
              <a:spcBef>
                <a:spcPts val="0"/>
              </a:spcBef>
              <a:spcAft>
                <a:spcPts val="600"/>
              </a:spcAft>
            </a:pPr>
            <a:r>
              <a:rPr lang="fr-FR" sz="1050" b="0" dirty="0">
                <a:solidFill>
                  <a:srgbClr val="006897"/>
                </a:solidFill>
              </a:rPr>
              <a:t>Relevés de prestations en ligne, historique des remboursements (informations mises à jour quotidiennement). </a:t>
            </a:r>
          </a:p>
        </p:txBody>
      </p:sp>
      <p:sp>
        <p:nvSpPr>
          <p:cNvPr id="7" name="Espace réservé du texte 9"/>
          <p:cNvSpPr txBox="1">
            <a:spLocks/>
          </p:cNvSpPr>
          <p:nvPr/>
        </p:nvSpPr>
        <p:spPr>
          <a:xfrm>
            <a:off x="5261078" y="1354931"/>
            <a:ext cx="4040729" cy="909346"/>
          </a:xfrm>
          <a:prstGeom prst="rect">
            <a:avLst/>
          </a:prstGeom>
          <a:noFill/>
          <a:ln w="0" cmpd="sng">
            <a:noFill/>
            <a:prstDash val="solid"/>
          </a:ln>
        </p:spPr>
        <p:txBody>
          <a:bodyPr vert="horz" lIns="0" tIns="107950"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Gérez votre compte </a:t>
            </a:r>
          </a:p>
          <a:p>
            <a:pPr marL="0" marR="822960" indent="0">
              <a:spcBef>
                <a:spcPts val="0"/>
              </a:spcBef>
              <a:spcAft>
                <a:spcPts val="600"/>
              </a:spcAft>
            </a:pPr>
            <a:r>
              <a:rPr lang="fr-FR" sz="1050" b="0" dirty="0">
                <a:solidFill>
                  <a:srgbClr val="006897"/>
                </a:solidFill>
              </a:rPr>
              <a:t>Consultation et modification de vos informations personnelles, coordonnées bancaires.</a:t>
            </a:r>
          </a:p>
        </p:txBody>
      </p:sp>
      <p:sp>
        <p:nvSpPr>
          <p:cNvPr id="8" name="Espace réservé du texte 10"/>
          <p:cNvSpPr txBox="1">
            <a:spLocks/>
          </p:cNvSpPr>
          <p:nvPr/>
        </p:nvSpPr>
        <p:spPr>
          <a:xfrm>
            <a:off x="609705" y="3071565"/>
            <a:ext cx="3510914" cy="613126"/>
          </a:xfrm>
          <a:prstGeom prst="rect">
            <a:avLst/>
          </a:prstGeom>
          <a:noFill/>
          <a:ln w="0" cmpd="sng">
            <a:noFill/>
            <a:prstDash val="solid"/>
          </a:ln>
        </p:spPr>
        <p:txBody>
          <a:bodyPr vert="horz" lIns="0" tIns="111125"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Accédez à des services santé </a:t>
            </a:r>
          </a:p>
          <a:p>
            <a:pPr marL="0" marR="411480" indent="0">
              <a:spcBef>
                <a:spcPts val="0"/>
              </a:spcBef>
              <a:spcAft>
                <a:spcPts val="600"/>
              </a:spcAft>
            </a:pPr>
            <a:r>
              <a:rPr lang="fr-FR" sz="1050" b="0" dirty="0">
                <a:solidFill>
                  <a:srgbClr val="006897"/>
                </a:solidFill>
              </a:rPr>
              <a:t>Assistance, action sociale, protection juridique... </a:t>
            </a:r>
          </a:p>
        </p:txBody>
      </p:sp>
      <p:sp>
        <p:nvSpPr>
          <p:cNvPr id="9" name="Espace réservé du texte 11"/>
          <p:cNvSpPr txBox="1">
            <a:spLocks/>
          </p:cNvSpPr>
          <p:nvPr/>
        </p:nvSpPr>
        <p:spPr>
          <a:xfrm>
            <a:off x="615222" y="3999309"/>
            <a:ext cx="3510914" cy="783590"/>
          </a:xfrm>
          <a:prstGeom prst="rect">
            <a:avLst/>
          </a:prstGeom>
          <a:noFill/>
          <a:ln w="0" cmpd="sng">
            <a:noFill/>
            <a:prstDash val="solid"/>
          </a:ln>
        </p:spPr>
        <p:txBody>
          <a:bodyPr vert="horz" lIns="0" tIns="0"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411480" indent="0">
              <a:spcBef>
                <a:spcPts val="0"/>
              </a:spcBef>
              <a:spcAft>
                <a:spcPts val="600"/>
              </a:spcAft>
            </a:pPr>
            <a:r>
              <a:rPr lang="fr-FR" sz="1050" spc="-40" dirty="0">
                <a:solidFill>
                  <a:srgbClr val="A9C326"/>
                </a:solidFill>
                <a:latin typeface="Arial" panose="02020603050405020304" pitchFamily="2"/>
              </a:rPr>
              <a:t>Optimisez votre budget </a:t>
            </a:r>
          </a:p>
          <a:p>
            <a:pPr marL="0" indent="0">
              <a:spcBef>
                <a:spcPts val="0"/>
              </a:spcBef>
              <a:spcAft>
                <a:spcPts val="600"/>
              </a:spcAft>
            </a:pPr>
            <a:r>
              <a:rPr lang="fr-FR" sz="1050" b="0" dirty="0">
                <a:solidFill>
                  <a:srgbClr val="006897"/>
                </a:solidFill>
              </a:rPr>
              <a:t>Analyse de devis dentaires, service de géolocalisation pour accéder à nos réseaux de soins (opticiens et audioprothésistes). </a:t>
            </a:r>
          </a:p>
        </p:txBody>
      </p:sp>
      <p:sp>
        <p:nvSpPr>
          <p:cNvPr id="10" name="Espace réservé du texte 12"/>
          <p:cNvSpPr txBox="1">
            <a:spLocks/>
          </p:cNvSpPr>
          <p:nvPr/>
        </p:nvSpPr>
        <p:spPr>
          <a:xfrm>
            <a:off x="5261078" y="2303463"/>
            <a:ext cx="3233670" cy="643127"/>
          </a:xfrm>
          <a:prstGeom prst="rect">
            <a:avLst/>
          </a:prstGeom>
          <a:noFill/>
          <a:ln w="0" cmpd="sng">
            <a:noFill/>
            <a:prstDash val="solid"/>
          </a:ln>
        </p:spPr>
        <p:txBody>
          <a:bodyPr vert="horz" lIns="0" tIns="107950"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Découvrez d’autres avantages </a:t>
            </a:r>
          </a:p>
          <a:p>
            <a:pPr marL="0" indent="0">
              <a:spcBef>
                <a:spcPts val="0"/>
              </a:spcBef>
              <a:spcAft>
                <a:spcPts val="600"/>
              </a:spcAft>
            </a:pPr>
            <a:r>
              <a:rPr lang="fr-FR" sz="1050" b="0" dirty="0">
                <a:solidFill>
                  <a:srgbClr val="006897"/>
                </a:solidFill>
              </a:rPr>
              <a:t>Tarifs préférentiels et réductions pour vos vacances... </a:t>
            </a:r>
          </a:p>
        </p:txBody>
      </p:sp>
      <p:sp>
        <p:nvSpPr>
          <p:cNvPr id="11" name="Espace réservé du texte 10"/>
          <p:cNvSpPr txBox="1">
            <a:spLocks/>
          </p:cNvSpPr>
          <p:nvPr/>
        </p:nvSpPr>
        <p:spPr>
          <a:xfrm>
            <a:off x="5261078" y="3071565"/>
            <a:ext cx="3233670" cy="399415"/>
          </a:xfrm>
          <a:prstGeom prst="rect">
            <a:avLst/>
          </a:prstGeom>
          <a:noFill/>
          <a:ln w="0" cmpd="sng">
            <a:noFill/>
            <a:prstDash val="solid"/>
          </a:ln>
        </p:spPr>
        <p:txBody>
          <a:bodyPr vert="horz" lIns="0" tIns="111125"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Contactez votre agence </a:t>
            </a:r>
          </a:p>
          <a:p>
            <a:pPr marL="0" indent="0">
              <a:spcBef>
                <a:spcPts val="0"/>
              </a:spcBef>
              <a:spcAft>
                <a:spcPts val="600"/>
              </a:spcAft>
            </a:pPr>
            <a:r>
              <a:rPr lang="fr-FR" sz="1050" b="0" dirty="0">
                <a:solidFill>
                  <a:srgbClr val="006897"/>
                </a:solidFill>
              </a:rPr>
              <a:t>Formulaire en ligne pour un lien direct et privilégié. </a:t>
            </a:r>
          </a:p>
        </p:txBody>
      </p:sp>
      <p:sp>
        <p:nvSpPr>
          <p:cNvPr id="12" name="Rectangle 11"/>
          <p:cNvSpPr/>
          <p:nvPr/>
        </p:nvSpPr>
        <p:spPr>
          <a:xfrm>
            <a:off x="5175215" y="4069028"/>
            <a:ext cx="3319533" cy="492443"/>
          </a:xfrm>
          <a:prstGeom prst="rect">
            <a:avLst/>
          </a:prstGeom>
        </p:spPr>
        <p:txBody>
          <a:bodyPr wrap="square">
            <a:spAutoFit/>
          </a:bodyPr>
          <a:lstStyle/>
          <a:p>
            <a:pPr marL="0" indent="0">
              <a:spcBef>
                <a:spcPts val="0"/>
              </a:spcBef>
              <a:spcAft>
                <a:spcPts val="600"/>
              </a:spcAft>
            </a:pPr>
            <a:r>
              <a:rPr lang="fr-FR" sz="1050" b="1" spc="-40" dirty="0">
                <a:solidFill>
                  <a:srgbClr val="A9C326"/>
                </a:solidFill>
                <a:latin typeface="Arial" panose="02020603050405020304" pitchFamily="2"/>
                <a:cs typeface="Arial" panose="020B0604020202020204" pitchFamily="34" charset="0"/>
              </a:rPr>
              <a:t>Imprimez votre carte d’adhérent</a:t>
            </a:r>
          </a:p>
          <a:p>
            <a:pPr eaLnBrk="0" hangingPunct="0">
              <a:spcBef>
                <a:spcPts val="0"/>
              </a:spcBef>
              <a:spcAft>
                <a:spcPts val="600"/>
              </a:spcAft>
              <a:buFont typeface="Arial" pitchFamily="34" charset="0"/>
            </a:pPr>
            <a:endParaRPr lang="fr-FR" sz="1050" dirty="0">
              <a:solidFill>
                <a:srgbClr val="006897"/>
              </a:solidFill>
              <a:latin typeface="Arial" panose="020B0604020202020204" pitchFamily="34" charset="0"/>
              <a:cs typeface="Arial" panose="020B0604020202020204" pitchFamily="34" charset="0"/>
            </a:endParaRPr>
          </a:p>
        </p:txBody>
      </p:sp>
      <p:pic>
        <p:nvPicPr>
          <p:cNvPr id="20" name="Imag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699" y="2379263"/>
            <a:ext cx="238915" cy="245763"/>
          </a:xfrm>
          <a:prstGeom prst="rect">
            <a:avLst/>
          </a:prstGeom>
        </p:spPr>
      </p:pic>
      <p:pic>
        <p:nvPicPr>
          <p:cNvPr id="21" name="Imag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03" y="3181855"/>
            <a:ext cx="313482" cy="244242"/>
          </a:xfrm>
          <a:prstGeom prst="rect">
            <a:avLst/>
          </a:prstGeom>
        </p:spPr>
      </p:pic>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27" y="4013348"/>
            <a:ext cx="270873" cy="240438"/>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9611" y="3181855"/>
            <a:ext cx="245003" cy="305112"/>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238" y="4024401"/>
            <a:ext cx="283047" cy="344678"/>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75" y="1452918"/>
            <a:ext cx="278481" cy="222115"/>
          </a:xfrm>
          <a:prstGeom prst="rect">
            <a:avLst/>
          </a:prstGeom>
        </p:spPr>
      </p:pic>
      <p:pic>
        <p:nvPicPr>
          <p:cNvPr id="27" name="Image 26"/>
          <p:cNvPicPr>
            <a:picLocks noChangeAspect="1"/>
          </p:cNvPicPr>
          <p:nvPr/>
        </p:nvPicPr>
        <p:blipFill>
          <a:blip r:embed="rId8"/>
          <a:stretch>
            <a:fillRect/>
          </a:stretch>
        </p:blipFill>
        <p:spPr>
          <a:xfrm>
            <a:off x="4666326" y="1432338"/>
            <a:ext cx="328054" cy="328054"/>
          </a:xfrm>
          <a:prstGeom prst="rect">
            <a:avLst/>
          </a:prstGeom>
        </p:spPr>
      </p:pic>
      <p:sp>
        <p:nvSpPr>
          <p:cNvPr id="28" name="Espace réservé du texte 9"/>
          <p:cNvSpPr txBox="1">
            <a:spLocks/>
          </p:cNvSpPr>
          <p:nvPr/>
        </p:nvSpPr>
        <p:spPr>
          <a:xfrm>
            <a:off x="628029" y="2247451"/>
            <a:ext cx="4040729" cy="607056"/>
          </a:xfrm>
          <a:prstGeom prst="rect">
            <a:avLst/>
          </a:prstGeom>
          <a:noFill/>
          <a:ln w="0" cmpd="sng">
            <a:noFill/>
            <a:prstDash val="solid"/>
          </a:ln>
        </p:spPr>
        <p:txBody>
          <a:bodyPr vert="horz" lIns="0" tIns="107950" rIns="0" bIns="0" anchor="t"/>
          <a:lstStyle>
            <a:lvl1pPr marL="342900" indent="-342900" algn="l" defTabSz="457200" rtl="0" eaLnBrk="0" fontAlgn="base" hangingPunct="0">
              <a:spcBef>
                <a:spcPct val="20000"/>
              </a:spcBef>
              <a:spcAft>
                <a:spcPct val="0"/>
              </a:spcAft>
              <a:buFont typeface="Arial" pitchFamily="34" charset="0"/>
              <a:defRPr sz="2200" b="1" kern="1200" baseline="0">
                <a:solidFill>
                  <a:srgbClr val="B9C400"/>
                </a:solidFill>
                <a:latin typeface="Arial" panose="020B0604020202020204" pitchFamily="34" charset="0"/>
                <a:ea typeface="MS PGothic" pitchFamily="34" charset="-128"/>
                <a:cs typeface="Arial" panose="020B0604020202020204" pitchFamily="34" charset="0"/>
              </a:defRPr>
            </a:lvl1pPr>
            <a:lvl2pPr marL="90488" indent="-90488" algn="l" defTabSz="457200" rtl="0" eaLnBrk="0" fontAlgn="base" hangingPunct="0">
              <a:lnSpc>
                <a:spcPct val="80000"/>
              </a:lnSpc>
              <a:spcBef>
                <a:spcPct val="20000"/>
              </a:spcBef>
              <a:spcAft>
                <a:spcPct val="0"/>
              </a:spcAft>
              <a:buFont typeface="Arial" pitchFamily="34" charset="0"/>
              <a:tabLst/>
              <a:defRPr sz="1500" kern="1200" cap="all" baseline="0">
                <a:solidFill>
                  <a:srgbClr val="006897"/>
                </a:solidFill>
                <a:latin typeface="Arial" panose="020B0604020202020204" pitchFamily="34" charset="0"/>
                <a:ea typeface="MS PGothic" pitchFamily="34" charset="-128"/>
                <a:cs typeface="Arial" panose="020B0604020202020204" pitchFamily="34" charset="0"/>
              </a:defRPr>
            </a:lvl2pPr>
            <a:lvl3pPr marL="90488" indent="-90488" algn="l" defTabSz="457200" rtl="0" eaLnBrk="0" fontAlgn="base" hangingPunct="0">
              <a:spcBef>
                <a:spcPts val="600"/>
              </a:spcBef>
              <a:spcAft>
                <a:spcPct val="0"/>
              </a:spcAft>
              <a:buFont typeface="Arial" pitchFamily="34" charset="0"/>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3pPr>
            <a:lvl4pPr marL="268288" indent="-268288" algn="l" defTabSz="457200" rtl="0" eaLnBrk="0" fontAlgn="base" hangingPunct="0">
              <a:spcBef>
                <a:spcPts val="600"/>
              </a:spcBef>
              <a:spcAft>
                <a:spcPct val="0"/>
              </a:spcAft>
              <a:buClr>
                <a:srgbClr val="B9C400"/>
              </a:buClr>
              <a:buSzPct val="150000"/>
              <a:buFont typeface="Arial" pitchFamily="34" charset="0"/>
              <a:buChar char="•"/>
              <a:tabLst/>
              <a:defRPr sz="1400" kern="1200" baseline="0">
                <a:solidFill>
                  <a:schemeClr val="tx1"/>
                </a:solidFill>
                <a:latin typeface="Arial" panose="020B0604020202020204" pitchFamily="34" charset="0"/>
                <a:ea typeface="MS PGothic" pitchFamily="34" charset="-128"/>
                <a:cs typeface="Arial" panose="020B0604020202020204" pitchFamily="34" charset="0"/>
              </a:defRPr>
            </a:lvl4pPr>
            <a:lvl5pPr marL="90488" indent="0" algn="l" defTabSz="457200"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pPr>
            <a:r>
              <a:rPr lang="fr-FR" sz="1050" spc="-40" dirty="0">
                <a:solidFill>
                  <a:srgbClr val="A9C326"/>
                </a:solidFill>
                <a:latin typeface="Arial" panose="02020603050405020304" pitchFamily="2"/>
              </a:rPr>
              <a:t>Localisez des professionnels de Santé</a:t>
            </a:r>
          </a:p>
          <a:p>
            <a:pPr marL="0" marR="822960" indent="0">
              <a:spcBef>
                <a:spcPts val="0"/>
              </a:spcBef>
              <a:spcAft>
                <a:spcPts val="600"/>
              </a:spcAft>
            </a:pPr>
            <a:r>
              <a:rPr lang="fr-FR" sz="1050" b="0" dirty="0">
                <a:solidFill>
                  <a:srgbClr val="006897"/>
                </a:solidFill>
              </a:rPr>
              <a:t>Liste des opticiens et audioprothésistes agréés à proximité de chez vous.</a:t>
            </a:r>
          </a:p>
        </p:txBody>
      </p:sp>
      <p:pic>
        <p:nvPicPr>
          <p:cNvPr id="29" name="Image 28"/>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975" y="2303463"/>
            <a:ext cx="262255" cy="327025"/>
          </a:xfrm>
          <a:prstGeom prst="rect">
            <a:avLst/>
          </a:prstGeom>
          <a:noFill/>
          <a:ln>
            <a:noFill/>
          </a:ln>
        </p:spPr>
      </p:pic>
      <p:pic>
        <p:nvPicPr>
          <p:cNvPr id="3" name="Image 2" descr="Une image contenant texte, Graphique, Police, logo&#10;&#10;Le contenu généré par l’IA peut être incorrect.">
            <a:extLst>
              <a:ext uri="{FF2B5EF4-FFF2-40B4-BE49-F238E27FC236}">
                <a16:creationId xmlns:a16="http://schemas.microsoft.com/office/drawing/2014/main" id="{70F2A6FA-2906-4AD6-AE8A-2D3328A332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71863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C73D68-EEE5-4788-97C4-7A857E7579BE}"/>
              </a:ext>
            </a:extLst>
          </p:cNvPr>
          <p:cNvSpPr>
            <a:spLocks noGrp="1"/>
          </p:cNvSpPr>
          <p:nvPr>
            <p:ph type="title"/>
          </p:nvPr>
        </p:nvSpPr>
        <p:spPr>
          <a:xfrm>
            <a:off x="450000" y="450000"/>
            <a:ext cx="8216900" cy="1231106"/>
          </a:xfrm>
        </p:spPr>
        <p:txBody>
          <a:bodyPr/>
          <a:lstStyle/>
          <a:p>
            <a:pPr algn="ctr"/>
            <a:r>
              <a:rPr lang="fr-FR" dirty="0"/>
              <a:t>ESPACE ADHERENTS </a:t>
            </a:r>
            <a:br>
              <a:rPr lang="fr-FR" sz="1200" dirty="0"/>
            </a:br>
            <a:br>
              <a:rPr lang="fr-FR" sz="1200" dirty="0"/>
            </a:br>
            <a:br>
              <a:rPr lang="fr-FR" sz="1200" dirty="0"/>
            </a:br>
            <a:r>
              <a:rPr lang="fr-FR" sz="1200" dirty="0">
                <a:hlinkClick r:id="rId2"/>
              </a:rPr>
              <a:t>https://web.microsoftstream.com/video/58c1fb18-57da-413d-bfb8-053568131297</a:t>
            </a:r>
            <a:r>
              <a:rPr lang="fr-FR" sz="1200" dirty="0"/>
              <a:t> </a:t>
            </a:r>
            <a:br>
              <a:rPr lang="fr-FR" sz="1200" dirty="0"/>
            </a:br>
            <a:endParaRPr lang="fr-FR" dirty="0"/>
          </a:p>
        </p:txBody>
      </p:sp>
      <p:pic>
        <p:nvPicPr>
          <p:cNvPr id="5" name="Espace réservé du contenu 4">
            <a:extLst>
              <a:ext uri="{FF2B5EF4-FFF2-40B4-BE49-F238E27FC236}">
                <a16:creationId xmlns:a16="http://schemas.microsoft.com/office/drawing/2014/main" id="{64333F2E-4E95-43F9-8BF6-386D9A0165AF}"/>
              </a:ext>
            </a:extLst>
          </p:cNvPr>
          <p:cNvPicPr>
            <a:picLocks noGrp="1" noChangeAspect="1"/>
          </p:cNvPicPr>
          <p:nvPr>
            <p:ph idx="1"/>
          </p:nvPr>
        </p:nvPicPr>
        <p:blipFill>
          <a:blip r:embed="rId3"/>
          <a:stretch>
            <a:fillRect/>
          </a:stretch>
        </p:blipFill>
        <p:spPr>
          <a:xfrm>
            <a:off x="3230241" y="1385641"/>
            <a:ext cx="2285188" cy="3318325"/>
          </a:xfrm>
          <a:prstGeom prst="rect">
            <a:avLst/>
          </a:prstGeom>
        </p:spPr>
      </p:pic>
      <p:sp>
        <p:nvSpPr>
          <p:cNvPr id="4" name="Espace réservé du numéro de diapositive 3">
            <a:extLst>
              <a:ext uri="{FF2B5EF4-FFF2-40B4-BE49-F238E27FC236}">
                <a16:creationId xmlns:a16="http://schemas.microsoft.com/office/drawing/2014/main" id="{9100145C-91BE-493A-BD2E-352E6471F548}"/>
              </a:ext>
            </a:extLst>
          </p:cNvPr>
          <p:cNvSpPr>
            <a:spLocks noGrp="1"/>
          </p:cNvSpPr>
          <p:nvPr>
            <p:ph type="sldNum" sz="quarter" idx="4"/>
          </p:nvPr>
        </p:nvSpPr>
        <p:spPr/>
        <p:txBody>
          <a:bodyPr/>
          <a:lstStyle/>
          <a:p>
            <a:fld id="{0197657B-8F99-43FF-9C46-7675354BEEB6}" type="slidenum">
              <a:rPr lang="en-US" altLang="fr-FR" smtClean="0"/>
              <a:pPr/>
              <a:t>42</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00334D58-4B30-FCB3-3F42-4FF31FBB7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554519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69CA884-DA03-4001-ABC2-8F51B6B9D084}"/>
              </a:ext>
            </a:extLst>
          </p:cNvPr>
          <p:cNvSpPr>
            <a:spLocks noGrp="1"/>
          </p:cNvSpPr>
          <p:nvPr>
            <p:ph type="sldNum" sz="quarter" idx="4"/>
          </p:nvPr>
        </p:nvSpPr>
        <p:spPr/>
        <p:txBody>
          <a:bodyPr/>
          <a:lstStyle/>
          <a:p>
            <a:fld id="{0197657B-8F99-43FF-9C46-7675354BEEB6}" type="slidenum">
              <a:rPr lang="en-US" altLang="fr-FR" smtClean="0"/>
              <a:pPr/>
              <a:t>43</a:t>
            </a:fld>
            <a:endParaRPr lang="en-US" altLang="fr-FR" dirty="0"/>
          </a:p>
        </p:txBody>
      </p:sp>
      <p:pic>
        <p:nvPicPr>
          <p:cNvPr id="5" name="Image 4">
            <a:extLst>
              <a:ext uri="{FF2B5EF4-FFF2-40B4-BE49-F238E27FC236}">
                <a16:creationId xmlns:a16="http://schemas.microsoft.com/office/drawing/2014/main" id="{17FF5438-2999-48DA-AD2F-C7897111F929}"/>
              </a:ext>
            </a:extLst>
          </p:cNvPr>
          <p:cNvPicPr>
            <a:picLocks noChangeAspect="1"/>
          </p:cNvPicPr>
          <p:nvPr/>
        </p:nvPicPr>
        <p:blipFill>
          <a:blip r:embed="rId2"/>
          <a:stretch>
            <a:fillRect/>
          </a:stretch>
        </p:blipFill>
        <p:spPr>
          <a:xfrm>
            <a:off x="319314" y="325026"/>
            <a:ext cx="7155543" cy="2403697"/>
          </a:xfrm>
          <a:prstGeom prst="rect">
            <a:avLst/>
          </a:prstGeom>
        </p:spPr>
      </p:pic>
      <p:pic>
        <p:nvPicPr>
          <p:cNvPr id="6" name="Image 5">
            <a:extLst>
              <a:ext uri="{FF2B5EF4-FFF2-40B4-BE49-F238E27FC236}">
                <a16:creationId xmlns:a16="http://schemas.microsoft.com/office/drawing/2014/main" id="{5FA10EE6-80D3-46E2-BFA0-5AD37378F726}"/>
              </a:ext>
            </a:extLst>
          </p:cNvPr>
          <p:cNvPicPr>
            <a:picLocks noChangeAspect="1"/>
          </p:cNvPicPr>
          <p:nvPr/>
        </p:nvPicPr>
        <p:blipFill>
          <a:blip r:embed="rId3"/>
          <a:stretch>
            <a:fillRect/>
          </a:stretch>
        </p:blipFill>
        <p:spPr>
          <a:xfrm>
            <a:off x="310654" y="2773219"/>
            <a:ext cx="3647856" cy="1959768"/>
          </a:xfrm>
          <a:prstGeom prst="rect">
            <a:avLst/>
          </a:prstGeom>
        </p:spPr>
      </p:pic>
      <p:sp>
        <p:nvSpPr>
          <p:cNvPr id="7" name="Flèche : bas 6">
            <a:extLst>
              <a:ext uri="{FF2B5EF4-FFF2-40B4-BE49-F238E27FC236}">
                <a16:creationId xmlns:a16="http://schemas.microsoft.com/office/drawing/2014/main" id="{F818F666-C25D-4714-92DC-A1F203357DEE}"/>
              </a:ext>
            </a:extLst>
          </p:cNvPr>
          <p:cNvSpPr/>
          <p:nvPr/>
        </p:nvSpPr>
        <p:spPr>
          <a:xfrm>
            <a:off x="2017486" y="2518229"/>
            <a:ext cx="195943" cy="595085"/>
          </a:xfrm>
          <a:prstGeom prst="downArrow">
            <a:avLst/>
          </a:prstGeom>
          <a:solidFill>
            <a:srgbClr val="E942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B53FC781-08BD-4B1A-806B-95955878AC44}"/>
              </a:ext>
            </a:extLst>
          </p:cNvPr>
          <p:cNvSpPr/>
          <p:nvPr/>
        </p:nvSpPr>
        <p:spPr>
          <a:xfrm>
            <a:off x="2693320" y="3819883"/>
            <a:ext cx="1008743" cy="143464"/>
          </a:xfrm>
          <a:prstGeom prst="rightArrow">
            <a:avLst>
              <a:gd name="adj1" fmla="val 100000"/>
              <a:gd name="adj2" fmla="val 50000"/>
            </a:avLst>
          </a:prstGeom>
          <a:solidFill>
            <a:srgbClr val="E942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B00CEAAD-B932-4FB0-B670-2FDD255F6521}"/>
              </a:ext>
            </a:extLst>
          </p:cNvPr>
          <p:cNvPicPr>
            <a:picLocks noChangeAspect="1"/>
          </p:cNvPicPr>
          <p:nvPr/>
        </p:nvPicPr>
        <p:blipFill>
          <a:blip r:embed="rId4"/>
          <a:stretch>
            <a:fillRect/>
          </a:stretch>
        </p:blipFill>
        <p:spPr>
          <a:xfrm>
            <a:off x="3847206" y="1526873"/>
            <a:ext cx="3364962" cy="3483933"/>
          </a:xfrm>
          <a:prstGeom prst="rect">
            <a:avLst/>
          </a:prstGeom>
        </p:spPr>
      </p:pic>
      <p:pic>
        <p:nvPicPr>
          <p:cNvPr id="2" name="Image 1" descr="Une image contenant texte, Graphique, Police, logo&#10;&#10;Le contenu généré par l’IA peut être incorrect.">
            <a:extLst>
              <a:ext uri="{FF2B5EF4-FFF2-40B4-BE49-F238E27FC236}">
                <a16:creationId xmlns:a16="http://schemas.microsoft.com/office/drawing/2014/main" id="{38FC9588-2367-807F-E3AC-1FE79C48A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24175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F7CF5A5-F1DA-4AB4-BB8D-87C03A33B887}"/>
              </a:ext>
            </a:extLst>
          </p:cNvPr>
          <p:cNvSpPr>
            <a:spLocks noGrp="1"/>
          </p:cNvSpPr>
          <p:nvPr>
            <p:ph type="sldNum" sz="quarter" idx="4"/>
          </p:nvPr>
        </p:nvSpPr>
        <p:spPr/>
        <p:txBody>
          <a:bodyPr/>
          <a:lstStyle/>
          <a:p>
            <a:fld id="{0197657B-8F99-43FF-9C46-7675354BEEB6}" type="slidenum">
              <a:rPr lang="en-US" altLang="fr-FR" smtClean="0"/>
              <a:pPr/>
              <a:t>44</a:t>
            </a:fld>
            <a:endParaRPr lang="en-US" altLang="fr-FR" dirty="0"/>
          </a:p>
        </p:txBody>
      </p:sp>
      <p:pic>
        <p:nvPicPr>
          <p:cNvPr id="10" name="Image 9">
            <a:extLst>
              <a:ext uri="{FF2B5EF4-FFF2-40B4-BE49-F238E27FC236}">
                <a16:creationId xmlns:a16="http://schemas.microsoft.com/office/drawing/2014/main" id="{0801FC27-7370-4A0B-9E64-3452EB19FEE8}"/>
              </a:ext>
            </a:extLst>
          </p:cNvPr>
          <p:cNvPicPr>
            <a:picLocks noChangeAspect="1"/>
          </p:cNvPicPr>
          <p:nvPr/>
        </p:nvPicPr>
        <p:blipFill>
          <a:blip r:embed="rId3"/>
          <a:stretch>
            <a:fillRect/>
          </a:stretch>
        </p:blipFill>
        <p:spPr>
          <a:xfrm>
            <a:off x="5028527" y="1422180"/>
            <a:ext cx="2196618" cy="3113888"/>
          </a:xfrm>
          <a:prstGeom prst="rect">
            <a:avLst/>
          </a:prstGeom>
        </p:spPr>
      </p:pic>
      <p:sp>
        <p:nvSpPr>
          <p:cNvPr id="11" name="Flèche : bas 10">
            <a:extLst>
              <a:ext uri="{FF2B5EF4-FFF2-40B4-BE49-F238E27FC236}">
                <a16:creationId xmlns:a16="http://schemas.microsoft.com/office/drawing/2014/main" id="{45BB9EA8-6663-40FE-8E34-FA2D9CA8D146}"/>
              </a:ext>
            </a:extLst>
          </p:cNvPr>
          <p:cNvSpPr/>
          <p:nvPr/>
        </p:nvSpPr>
        <p:spPr>
          <a:xfrm rot="16200000">
            <a:off x="4534028" y="2005584"/>
            <a:ext cx="289928" cy="699069"/>
          </a:xfrm>
          <a:prstGeom prst="downArrow">
            <a:avLst/>
          </a:prstGeom>
          <a:solidFill>
            <a:srgbClr val="E942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C323B386-02DA-43F1-BE9B-365C342E6B41}"/>
              </a:ext>
            </a:extLst>
          </p:cNvPr>
          <p:cNvPicPr>
            <a:picLocks noChangeAspect="1"/>
          </p:cNvPicPr>
          <p:nvPr/>
        </p:nvPicPr>
        <p:blipFill>
          <a:blip r:embed="rId4"/>
          <a:stretch>
            <a:fillRect/>
          </a:stretch>
        </p:blipFill>
        <p:spPr>
          <a:xfrm>
            <a:off x="266129" y="1316182"/>
            <a:ext cx="3951992" cy="2696369"/>
          </a:xfrm>
          <a:prstGeom prst="rect">
            <a:avLst/>
          </a:prstGeom>
        </p:spPr>
      </p:pic>
      <p:pic>
        <p:nvPicPr>
          <p:cNvPr id="5" name="Image 4" descr="Une image contenant texte, Graphique, Police, logo&#10;&#10;Le contenu généré par l’IA peut être incorrect.">
            <a:extLst>
              <a:ext uri="{FF2B5EF4-FFF2-40B4-BE49-F238E27FC236}">
                <a16:creationId xmlns:a16="http://schemas.microsoft.com/office/drawing/2014/main" id="{540FEC70-BD49-9A79-80B4-65CB01A25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807878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Préambule </a:t>
            </a:r>
          </a:p>
        </p:txBody>
      </p:sp>
      <p:sp>
        <p:nvSpPr>
          <p:cNvPr id="6" name="Sous-titre 5"/>
          <p:cNvSpPr>
            <a:spLocks noGrp="1"/>
          </p:cNvSpPr>
          <p:nvPr>
            <p:ph idx="1"/>
          </p:nvPr>
        </p:nvSpPr>
        <p:spPr>
          <a:xfrm>
            <a:off x="391886" y="1652014"/>
            <a:ext cx="5339443" cy="3178800"/>
          </a:xfrm>
        </p:spPr>
        <p:txBody>
          <a:bodyPr/>
          <a:lstStyle/>
          <a:p>
            <a:pPr algn="ctr"/>
            <a:r>
              <a:rPr lang="fr-FR" altLang="fr-FR" sz="3200" dirty="0">
                <a:solidFill>
                  <a:srgbClr val="006891"/>
                </a:solidFill>
              </a:rPr>
              <a:t>La réforme « 100% santé »</a:t>
            </a:r>
          </a:p>
          <a:p>
            <a:pPr algn="ctr"/>
            <a:r>
              <a:rPr lang="fr-FR" altLang="fr-FR" sz="3200" dirty="0">
                <a:solidFill>
                  <a:srgbClr val="006891"/>
                </a:solidFill>
              </a:rPr>
              <a:t>ou</a:t>
            </a:r>
          </a:p>
          <a:p>
            <a:pPr algn="ctr"/>
            <a:r>
              <a:rPr lang="fr-FR" altLang="fr-FR" sz="3200" dirty="0">
                <a:solidFill>
                  <a:srgbClr val="006891"/>
                </a:solidFill>
              </a:rPr>
              <a:t>« Reste à charge zéro »</a:t>
            </a:r>
          </a:p>
          <a:p>
            <a:pPr algn="ctr"/>
            <a:endParaRPr lang="fr-FR" altLang="fr-FR" sz="3200" dirty="0">
              <a:solidFill>
                <a:srgbClr val="006891"/>
              </a:solidFill>
            </a:endParaRPr>
          </a:p>
        </p:txBody>
      </p:sp>
      <p:pic>
        <p:nvPicPr>
          <p:cNvPr id="4" name="Image 3">
            <a:extLst>
              <a:ext uri="{FF2B5EF4-FFF2-40B4-BE49-F238E27FC236}">
                <a16:creationId xmlns:a16="http://schemas.microsoft.com/office/drawing/2014/main" id="{EE13AB17-F067-41BC-8592-39EC9E7900FC}"/>
              </a:ext>
            </a:extLst>
          </p:cNvPr>
          <p:cNvPicPr>
            <a:picLocks noChangeAspect="1"/>
          </p:cNvPicPr>
          <p:nvPr/>
        </p:nvPicPr>
        <p:blipFill>
          <a:blip r:embed="rId2"/>
          <a:stretch>
            <a:fillRect/>
          </a:stretch>
        </p:blipFill>
        <p:spPr>
          <a:xfrm>
            <a:off x="5731329" y="1481331"/>
            <a:ext cx="3313146" cy="2064883"/>
          </a:xfrm>
          <a:prstGeom prst="rect">
            <a:avLst/>
          </a:prstGeom>
        </p:spPr>
      </p:pic>
      <p:sp>
        <p:nvSpPr>
          <p:cNvPr id="7" name="Espace réservé du numéro de diapositive 3"/>
          <p:cNvSpPr txBox="1">
            <a:spLocks/>
          </p:cNvSpPr>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lgn="r"/>
            <a:fld id="{0197657B-8F99-43FF-9C46-7675354BEEB6}" type="slidenum">
              <a:rPr lang="en-US" altLang="fr-FR" sz="800" b="1" smtClean="0">
                <a:solidFill>
                  <a:schemeClr val="bg1"/>
                </a:solidFill>
                <a:latin typeface="Arial" panose="020B0604020202020204" pitchFamily="34" charset="0"/>
                <a:cs typeface="Arial" panose="020B0604020202020204" pitchFamily="34" charset="0"/>
              </a:rPr>
              <a:pPr algn="r"/>
              <a:t>45</a:t>
            </a:fld>
            <a:endParaRPr lang="en-US" altLang="fr-FR" sz="800" b="1" dirty="0">
              <a:solidFill>
                <a:schemeClr val="bg1"/>
              </a:solidFill>
              <a:latin typeface="Arial" panose="020B0604020202020204" pitchFamily="34" charset="0"/>
              <a:cs typeface="Arial" panose="020B0604020202020204" pitchFamily="34" charset="0"/>
            </a:endParaRPr>
          </a:p>
        </p:txBody>
      </p:sp>
      <p:pic>
        <p:nvPicPr>
          <p:cNvPr id="2" name="Image 1" descr="Une image contenant texte, Graphique, Police, logo&#10;&#10;Le contenu généré par l’IA peut être incorrect.">
            <a:extLst>
              <a:ext uri="{FF2B5EF4-FFF2-40B4-BE49-F238E27FC236}">
                <a16:creationId xmlns:a16="http://schemas.microsoft.com/office/drawing/2014/main" id="{8E7D290E-E9DD-0E97-3631-B65A3D53A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228168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566" y="295066"/>
            <a:ext cx="8216900" cy="393954"/>
          </a:xfrm>
        </p:spPr>
        <p:txBody>
          <a:bodyPr/>
          <a:lstStyle/>
          <a:p>
            <a:r>
              <a:rPr lang="fr-FR" altLang="fr-FR" dirty="0"/>
              <a:t>Les grands principes de la réforme</a:t>
            </a:r>
            <a:endParaRPr lang="fr-FR" dirty="0"/>
          </a:p>
        </p:txBody>
      </p:sp>
      <p:sp>
        <p:nvSpPr>
          <p:cNvPr id="4" name="Espace réservé du numéro de diapositive 3"/>
          <p:cNvSpPr>
            <a:spLocks noGrp="1"/>
          </p:cNvSpPr>
          <p:nvPr>
            <p:ph type="sldNum" sz="quarter" idx="4"/>
          </p:nvPr>
        </p:nvSpPr>
        <p:spPr>
          <a:xfrm>
            <a:off x="8280400" y="4766400"/>
            <a:ext cx="399600" cy="274637"/>
          </a:xfrm>
        </p:spPr>
        <p:txBody>
          <a:bodyPr/>
          <a:lstStyle/>
          <a:p>
            <a:fld id="{91F5E9D1-A7A6-4183-9D13-3F3B5B7D4789}" type="slidenum">
              <a:rPr lang="en-US" altLang="fr-FR" smtClean="0"/>
              <a:pPr/>
              <a:t>46</a:t>
            </a:fld>
            <a:endParaRPr lang="en-US" altLang="fr-FR" dirty="0"/>
          </a:p>
        </p:txBody>
      </p:sp>
      <p:grpSp>
        <p:nvGrpSpPr>
          <p:cNvPr id="21" name="Groupe 20">
            <a:extLst>
              <a:ext uri="{FF2B5EF4-FFF2-40B4-BE49-F238E27FC236}">
                <a16:creationId xmlns:a16="http://schemas.microsoft.com/office/drawing/2014/main" id="{AF54318F-CC73-474A-AA80-7B9C3C1B7FDD}"/>
              </a:ext>
            </a:extLst>
          </p:cNvPr>
          <p:cNvGrpSpPr/>
          <p:nvPr/>
        </p:nvGrpSpPr>
        <p:grpSpPr>
          <a:xfrm>
            <a:off x="450000" y="1493004"/>
            <a:ext cx="1719943" cy="1719943"/>
            <a:chOff x="529771" y="1081313"/>
            <a:chExt cx="1719943" cy="1719943"/>
          </a:xfrm>
        </p:grpSpPr>
        <p:sp>
          <p:nvSpPr>
            <p:cNvPr id="11" name="Ellipse 10">
              <a:extLst>
                <a:ext uri="{FF2B5EF4-FFF2-40B4-BE49-F238E27FC236}">
                  <a16:creationId xmlns:a16="http://schemas.microsoft.com/office/drawing/2014/main" id="{64689C3D-BD0F-4EA3-B039-C5DB9ECFE5DC}"/>
                </a:ext>
              </a:extLst>
            </p:cNvPr>
            <p:cNvSpPr/>
            <p:nvPr/>
          </p:nvSpPr>
          <p:spPr>
            <a:xfrm>
              <a:off x="529771" y="1081313"/>
              <a:ext cx="1719943" cy="1719943"/>
            </a:xfrm>
            <a:prstGeom prst="ellipse">
              <a:avLst/>
            </a:prstGeom>
            <a:noFill/>
            <a:ln w="76200">
              <a:solidFill>
                <a:srgbClr val="1385B7"/>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1385B7"/>
                </a:solidFill>
              </a:endParaRPr>
            </a:p>
          </p:txBody>
        </p:sp>
        <p:sp>
          <p:nvSpPr>
            <p:cNvPr id="13" name="ZoneTexte 12">
              <a:extLst>
                <a:ext uri="{FF2B5EF4-FFF2-40B4-BE49-F238E27FC236}">
                  <a16:creationId xmlns:a16="http://schemas.microsoft.com/office/drawing/2014/main" id="{82AA0E18-6F40-45D5-8FAE-E57FB7535070}"/>
                </a:ext>
              </a:extLst>
            </p:cNvPr>
            <p:cNvSpPr txBox="1"/>
            <p:nvPr/>
          </p:nvSpPr>
          <p:spPr>
            <a:xfrm>
              <a:off x="791029" y="1618118"/>
              <a:ext cx="1335314" cy="646331"/>
            </a:xfrm>
            <a:prstGeom prst="rect">
              <a:avLst/>
            </a:prstGeom>
            <a:noFill/>
            <a:ln>
              <a:noFill/>
              <a:prstDash val="sysDot"/>
            </a:ln>
          </p:spPr>
          <p:txBody>
            <a:bodyPr wrap="square" rtlCol="0">
              <a:spAutoFit/>
            </a:bodyPr>
            <a:lstStyle/>
            <a:p>
              <a:pPr algn="ctr"/>
              <a:r>
                <a:rPr lang="fr-FR" b="1" dirty="0">
                  <a:solidFill>
                    <a:srgbClr val="E93782"/>
                  </a:solidFill>
                </a:rPr>
                <a:t>La réforme 100% santé</a:t>
              </a:r>
            </a:p>
          </p:txBody>
        </p:sp>
      </p:grpSp>
      <p:grpSp>
        <p:nvGrpSpPr>
          <p:cNvPr id="68" name="Groupe 67">
            <a:extLst>
              <a:ext uri="{FF2B5EF4-FFF2-40B4-BE49-F238E27FC236}">
                <a16:creationId xmlns:a16="http://schemas.microsoft.com/office/drawing/2014/main" id="{C6D80DC2-28C2-429C-BB58-249FD73718F4}"/>
              </a:ext>
            </a:extLst>
          </p:cNvPr>
          <p:cNvGrpSpPr/>
          <p:nvPr/>
        </p:nvGrpSpPr>
        <p:grpSpPr>
          <a:xfrm>
            <a:off x="2489204" y="1072056"/>
            <a:ext cx="6103257" cy="3456368"/>
            <a:chOff x="2699657" y="696687"/>
            <a:chExt cx="6103257" cy="3908955"/>
          </a:xfrm>
        </p:grpSpPr>
        <p:sp>
          <p:nvSpPr>
            <p:cNvPr id="24" name="Rectangle 23">
              <a:extLst>
                <a:ext uri="{FF2B5EF4-FFF2-40B4-BE49-F238E27FC236}">
                  <a16:creationId xmlns:a16="http://schemas.microsoft.com/office/drawing/2014/main" id="{BF8A6EFD-CD93-47FC-A0AB-250AF8EE2000}"/>
                </a:ext>
              </a:extLst>
            </p:cNvPr>
            <p:cNvSpPr/>
            <p:nvPr/>
          </p:nvSpPr>
          <p:spPr>
            <a:xfrm>
              <a:off x="2699657" y="696687"/>
              <a:ext cx="6103257" cy="499979"/>
            </a:xfrm>
            <a:prstGeom prst="rect">
              <a:avLst/>
            </a:prstGeom>
            <a:solidFill>
              <a:srgbClr val="1385B7"/>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fr-FR" sz="1400" dirty="0">
                  <a:latin typeface="Arial" panose="020B0604020202020204" pitchFamily="34" charset="0"/>
                  <a:cs typeface="Arial" panose="020B0604020202020204" pitchFamily="34" charset="0"/>
                </a:rPr>
                <a:t>Objectif : garantir à tous l’accès à des soins de qualité sans reste à charge</a:t>
              </a:r>
            </a:p>
          </p:txBody>
        </p:sp>
        <p:sp>
          <p:nvSpPr>
            <p:cNvPr id="25" name="Rectangle 24">
              <a:extLst>
                <a:ext uri="{FF2B5EF4-FFF2-40B4-BE49-F238E27FC236}">
                  <a16:creationId xmlns:a16="http://schemas.microsoft.com/office/drawing/2014/main" id="{14EB9508-3B0A-41DC-ADA4-B4D16B5E957B}"/>
                </a:ext>
              </a:extLst>
            </p:cNvPr>
            <p:cNvSpPr/>
            <p:nvPr/>
          </p:nvSpPr>
          <p:spPr>
            <a:xfrm>
              <a:off x="2699657" y="1258722"/>
              <a:ext cx="6103257" cy="806842"/>
            </a:xfrm>
            <a:prstGeom prst="rect">
              <a:avLst/>
            </a:prstGeom>
            <a:solidFill>
              <a:srgbClr val="1385B7"/>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fr-FR" sz="1400" dirty="0">
                  <a:latin typeface="Arial" panose="020B0604020202020204" pitchFamily="34" charset="0"/>
                  <a:cs typeface="Arial" panose="020B0604020202020204" pitchFamily="34" charset="0"/>
                </a:rPr>
                <a:t>Définir des paniers de soins en dentaire, optique et audioprothèses pris en charge intégralement par l’Assurance Maladie Obligatoire (AMO) et les complémentaires santé</a:t>
              </a:r>
            </a:p>
          </p:txBody>
        </p:sp>
        <p:sp>
          <p:nvSpPr>
            <p:cNvPr id="26" name="Rectangle 25">
              <a:extLst>
                <a:ext uri="{FF2B5EF4-FFF2-40B4-BE49-F238E27FC236}">
                  <a16:creationId xmlns:a16="http://schemas.microsoft.com/office/drawing/2014/main" id="{E1F2C35A-D98B-4095-BE23-ECF534E09A9A}"/>
                </a:ext>
              </a:extLst>
            </p:cNvPr>
            <p:cNvSpPr/>
            <p:nvPr/>
          </p:nvSpPr>
          <p:spPr>
            <a:xfrm>
              <a:off x="2699657" y="2617668"/>
              <a:ext cx="6103257" cy="417125"/>
            </a:xfrm>
            <a:prstGeom prst="rect">
              <a:avLst/>
            </a:prstGeom>
            <a:solidFill>
              <a:srgbClr val="1385B7"/>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fr-FR" sz="1400" dirty="0">
                  <a:latin typeface="Arial" panose="020B0604020202020204" pitchFamily="34" charset="0"/>
                  <a:cs typeface="Arial" panose="020B0604020202020204" pitchFamily="34" charset="0"/>
                </a:rPr>
                <a:t>Volonté des pouvoirs publics : pas d’évolution du tarif des complémentaires santé</a:t>
              </a:r>
            </a:p>
          </p:txBody>
        </p:sp>
        <p:sp>
          <p:nvSpPr>
            <p:cNvPr id="27" name="Rectangle 26">
              <a:extLst>
                <a:ext uri="{FF2B5EF4-FFF2-40B4-BE49-F238E27FC236}">
                  <a16:creationId xmlns:a16="http://schemas.microsoft.com/office/drawing/2014/main" id="{1ABA70F1-D253-475F-ADAC-D7C60BEF5499}"/>
                </a:ext>
              </a:extLst>
            </p:cNvPr>
            <p:cNvSpPr/>
            <p:nvPr/>
          </p:nvSpPr>
          <p:spPr>
            <a:xfrm>
              <a:off x="2699657" y="3096939"/>
              <a:ext cx="6103257" cy="1508703"/>
            </a:xfrm>
            <a:prstGeom prst="rect">
              <a:avLst/>
            </a:prstGeom>
            <a:solidFill>
              <a:srgbClr val="1385B7"/>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fr-FR" sz="1400" dirty="0">
                  <a:latin typeface="Arial" panose="020B0604020202020204" pitchFamily="34" charset="0"/>
                  <a:cs typeface="Arial" panose="020B0604020202020204" pitchFamily="34" charset="0"/>
                </a:rPr>
                <a:t>Un financement partagé : </a:t>
              </a:r>
            </a:p>
            <a:p>
              <a:pPr marL="285750" indent="-285750" algn="just">
                <a:buFontTx/>
                <a:buChar char="-"/>
              </a:pPr>
              <a:r>
                <a:rPr lang="fr-FR" sz="1400" dirty="0">
                  <a:latin typeface="Arial" panose="020B0604020202020204" pitchFamily="34" charset="0"/>
                  <a:cs typeface="Arial" panose="020B0604020202020204" pitchFamily="34" charset="0"/>
                </a:rPr>
                <a:t>par les professionnels de santé : maîtrise de leurs tarifs, fixation de prix limites de facturation et de prix limites de vente ;</a:t>
              </a:r>
            </a:p>
            <a:p>
              <a:pPr marL="285750" indent="-285750" algn="just">
                <a:buFontTx/>
                <a:buChar char="-"/>
              </a:pPr>
              <a:r>
                <a:rPr lang="fr-FR" sz="1400" dirty="0">
                  <a:latin typeface="Arial" panose="020B0604020202020204" pitchFamily="34" charset="0"/>
                  <a:cs typeface="Arial" panose="020B0604020202020204" pitchFamily="34" charset="0"/>
                </a:rPr>
                <a:t>par l’AMO : revalorisation des bases de remboursements (BR) ;</a:t>
              </a:r>
            </a:p>
            <a:p>
              <a:pPr marL="285750" indent="-285750" algn="just">
                <a:buFontTx/>
                <a:buChar char="-"/>
              </a:pPr>
              <a:r>
                <a:rPr lang="fr-FR" sz="1400" dirty="0">
                  <a:latin typeface="Arial" panose="020B0604020202020204" pitchFamily="34" charset="0"/>
                  <a:cs typeface="Arial" panose="020B0604020202020204" pitchFamily="34" charset="0"/>
                </a:rPr>
                <a:t>par les complémentaires santé : obligations de prise en charge inscrite dans le cahier des charges des contrats responsables.</a:t>
              </a:r>
            </a:p>
          </p:txBody>
        </p:sp>
        <p:sp>
          <p:nvSpPr>
            <p:cNvPr id="59" name="Rectangle 58">
              <a:extLst>
                <a:ext uri="{FF2B5EF4-FFF2-40B4-BE49-F238E27FC236}">
                  <a16:creationId xmlns:a16="http://schemas.microsoft.com/office/drawing/2014/main" id="{44A55DEE-C438-47AA-9BFC-B8C26EC6595F}"/>
                </a:ext>
              </a:extLst>
            </p:cNvPr>
            <p:cNvSpPr/>
            <p:nvPr/>
          </p:nvSpPr>
          <p:spPr>
            <a:xfrm>
              <a:off x="2699657" y="2129900"/>
              <a:ext cx="6103257" cy="417125"/>
            </a:xfrm>
            <a:prstGeom prst="rect">
              <a:avLst/>
            </a:prstGeom>
            <a:solidFill>
              <a:srgbClr val="1385B7"/>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fr-FR" sz="1400" dirty="0">
                  <a:latin typeface="Arial" panose="020B0604020202020204" pitchFamily="34" charset="0"/>
                  <a:cs typeface="Arial" panose="020B0604020202020204" pitchFamily="34" charset="0"/>
                </a:rPr>
                <a:t>Libre choix du patient : possibilité de choisir des équipements à tarifs libres </a:t>
              </a:r>
            </a:p>
          </p:txBody>
        </p:sp>
      </p:grpSp>
      <p:sp>
        <p:nvSpPr>
          <p:cNvPr id="14" name="Espace réservé du numéro de diapositive 3"/>
          <p:cNvSpPr txBox="1">
            <a:spLocks/>
          </p:cNvSpPr>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bg1"/>
                </a:solidFill>
                <a:latin typeface="Arial" panose="020B0604020202020204" pitchFamily="34" charset="0"/>
                <a:ea typeface="MS PGothic"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0197657B-8F99-43FF-9C46-7675354BEEB6}" type="slidenum">
              <a:rPr lang="en-US" altLang="fr-FR" smtClean="0"/>
              <a:pPr/>
              <a:t>46</a:t>
            </a:fld>
            <a:endParaRPr lang="en-US" altLang="fr-FR" dirty="0"/>
          </a:p>
        </p:txBody>
      </p:sp>
      <p:pic>
        <p:nvPicPr>
          <p:cNvPr id="3" name="Image 2" descr="Une image contenant texte, Graphique, Police, logo&#10;&#10;Le contenu généré par l’IA peut être incorrect.">
            <a:extLst>
              <a:ext uri="{FF2B5EF4-FFF2-40B4-BE49-F238E27FC236}">
                <a16:creationId xmlns:a16="http://schemas.microsoft.com/office/drawing/2014/main" id="{677F0182-D676-08D1-0217-4C4F76278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767812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 coins arrondis 85">
            <a:extLst>
              <a:ext uri="{FF2B5EF4-FFF2-40B4-BE49-F238E27FC236}">
                <a16:creationId xmlns:a16="http://schemas.microsoft.com/office/drawing/2014/main" id="{B75CC0F6-F1D6-4FB5-AA5A-CAD41E699DD6}"/>
              </a:ext>
            </a:extLst>
          </p:cNvPr>
          <p:cNvSpPr/>
          <p:nvPr/>
        </p:nvSpPr>
        <p:spPr>
          <a:xfrm>
            <a:off x="6608610" y="1088509"/>
            <a:ext cx="2353245" cy="3152918"/>
          </a:xfrm>
          <a:prstGeom prst="roundRect">
            <a:avLst/>
          </a:prstGeom>
          <a:solidFill>
            <a:srgbClr val="BEBEB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261877" y="298321"/>
            <a:ext cx="8216900" cy="344710"/>
          </a:xfrm>
        </p:spPr>
        <p:txBody>
          <a:bodyPr/>
          <a:lstStyle/>
          <a:p>
            <a:r>
              <a:rPr lang="fr-FR" altLang="fr-FR" sz="2800" dirty="0"/>
              <a:t>Calendrier : une mise en œuvre progressive</a:t>
            </a:r>
            <a:endParaRPr lang="fr-FR" sz="2800" dirty="0"/>
          </a:p>
        </p:txBody>
      </p:sp>
      <p:sp>
        <p:nvSpPr>
          <p:cNvPr id="4" name="Espace réservé du numéro de diapositive 3"/>
          <p:cNvSpPr>
            <a:spLocks noGrp="1"/>
          </p:cNvSpPr>
          <p:nvPr>
            <p:ph type="sldNum" sz="quarter" idx="4"/>
          </p:nvPr>
        </p:nvSpPr>
        <p:spPr>
          <a:xfrm>
            <a:off x="8280400" y="4766400"/>
            <a:ext cx="399600" cy="274637"/>
          </a:xfrm>
        </p:spPr>
        <p:txBody>
          <a:bodyPr/>
          <a:lstStyle/>
          <a:p>
            <a:fld id="{91F5E9D1-A7A6-4183-9D13-3F3B5B7D4789}" type="slidenum">
              <a:rPr lang="en-US" altLang="fr-FR" smtClean="0"/>
              <a:pPr/>
              <a:t>47</a:t>
            </a:fld>
            <a:endParaRPr lang="en-US" altLang="fr-FR" dirty="0"/>
          </a:p>
        </p:txBody>
      </p:sp>
      <p:grpSp>
        <p:nvGrpSpPr>
          <p:cNvPr id="3" name="Groupe 2">
            <a:extLst>
              <a:ext uri="{FF2B5EF4-FFF2-40B4-BE49-F238E27FC236}">
                <a16:creationId xmlns:a16="http://schemas.microsoft.com/office/drawing/2014/main" id="{CD836498-9B15-4D27-8E78-5CF03C6BFAC6}"/>
              </a:ext>
            </a:extLst>
          </p:cNvPr>
          <p:cNvGrpSpPr/>
          <p:nvPr/>
        </p:nvGrpSpPr>
        <p:grpSpPr>
          <a:xfrm>
            <a:off x="416745" y="1117681"/>
            <a:ext cx="8621218" cy="3501038"/>
            <a:chOff x="238195" y="719356"/>
            <a:chExt cx="8621218" cy="3927479"/>
          </a:xfrm>
        </p:grpSpPr>
        <p:sp>
          <p:nvSpPr>
            <p:cNvPr id="84" name="Rectangle : coins arrondis 83">
              <a:extLst>
                <a:ext uri="{FF2B5EF4-FFF2-40B4-BE49-F238E27FC236}">
                  <a16:creationId xmlns:a16="http://schemas.microsoft.com/office/drawing/2014/main" id="{1CEC9CD6-D011-49AF-9CD3-F8FC811253B1}"/>
                </a:ext>
              </a:extLst>
            </p:cNvPr>
            <p:cNvSpPr/>
            <p:nvPr/>
          </p:nvSpPr>
          <p:spPr>
            <a:xfrm>
              <a:off x="3635064" y="725881"/>
              <a:ext cx="2661208" cy="3497157"/>
            </a:xfrm>
            <a:prstGeom prst="roundRect">
              <a:avLst/>
            </a:prstGeom>
            <a:solidFill>
              <a:srgbClr val="BEBEB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83" name="Groupe 82">
              <a:extLst>
                <a:ext uri="{FF2B5EF4-FFF2-40B4-BE49-F238E27FC236}">
                  <a16:creationId xmlns:a16="http://schemas.microsoft.com/office/drawing/2014/main" id="{7C01729B-2C4F-4EEE-AA3B-6E24FBF1A6FA}"/>
                </a:ext>
              </a:extLst>
            </p:cNvPr>
            <p:cNvGrpSpPr/>
            <p:nvPr/>
          </p:nvGrpSpPr>
          <p:grpSpPr>
            <a:xfrm>
              <a:off x="238195" y="719356"/>
              <a:ext cx="8621218" cy="3497157"/>
              <a:chOff x="238195" y="936170"/>
              <a:chExt cx="8621218" cy="3548743"/>
            </a:xfrm>
          </p:grpSpPr>
          <p:grpSp>
            <p:nvGrpSpPr>
              <p:cNvPr id="79" name="Groupe 78">
                <a:extLst>
                  <a:ext uri="{FF2B5EF4-FFF2-40B4-BE49-F238E27FC236}">
                    <a16:creationId xmlns:a16="http://schemas.microsoft.com/office/drawing/2014/main" id="{559CE440-7CCA-4EB8-B896-D07D99453829}"/>
                  </a:ext>
                </a:extLst>
              </p:cNvPr>
              <p:cNvGrpSpPr/>
              <p:nvPr/>
            </p:nvGrpSpPr>
            <p:grpSpPr>
              <a:xfrm>
                <a:off x="238195" y="936170"/>
                <a:ext cx="8398979" cy="3548743"/>
                <a:chOff x="299294" y="869511"/>
                <a:chExt cx="8398979" cy="3548743"/>
              </a:xfrm>
            </p:grpSpPr>
            <p:sp>
              <p:nvSpPr>
                <p:cNvPr id="7" name="Rectangle : coins arrondis 6">
                  <a:extLst>
                    <a:ext uri="{FF2B5EF4-FFF2-40B4-BE49-F238E27FC236}">
                      <a16:creationId xmlns:a16="http://schemas.microsoft.com/office/drawing/2014/main" id="{933F02A2-5765-4492-8990-9DC8865D6CED}"/>
                    </a:ext>
                  </a:extLst>
                </p:cNvPr>
                <p:cNvSpPr/>
                <p:nvPr/>
              </p:nvSpPr>
              <p:spPr>
                <a:xfrm>
                  <a:off x="299294" y="869511"/>
                  <a:ext cx="3260059" cy="3548743"/>
                </a:xfrm>
                <a:prstGeom prst="roundRect">
                  <a:avLst/>
                </a:prstGeom>
                <a:solidFill>
                  <a:srgbClr val="BEBEB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5" name="Connecteur droit avec flèche 14">
                  <a:extLst>
                    <a:ext uri="{FF2B5EF4-FFF2-40B4-BE49-F238E27FC236}">
                      <a16:creationId xmlns:a16="http://schemas.microsoft.com/office/drawing/2014/main" id="{4F690F06-3CF6-4657-AA36-00D7BE36B0D5}"/>
                    </a:ext>
                  </a:extLst>
                </p:cNvPr>
                <p:cNvCxnSpPr>
                  <a:cxnSpLocks/>
                </p:cNvCxnSpPr>
                <p:nvPr/>
              </p:nvCxnSpPr>
              <p:spPr>
                <a:xfrm flipV="1">
                  <a:off x="450000" y="2236302"/>
                  <a:ext cx="8216900" cy="1"/>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nvGrpSpPr>
                <p:cNvPr id="57" name="Groupe 56">
                  <a:extLst>
                    <a:ext uri="{FF2B5EF4-FFF2-40B4-BE49-F238E27FC236}">
                      <a16:creationId xmlns:a16="http://schemas.microsoft.com/office/drawing/2014/main" id="{41556987-CEEC-4CC7-807B-0C5975025C5F}"/>
                    </a:ext>
                  </a:extLst>
                </p:cNvPr>
                <p:cNvGrpSpPr/>
                <p:nvPr/>
              </p:nvGrpSpPr>
              <p:grpSpPr>
                <a:xfrm>
                  <a:off x="585465" y="970914"/>
                  <a:ext cx="904640" cy="1090302"/>
                  <a:chOff x="585465" y="970914"/>
                  <a:chExt cx="904640" cy="1090302"/>
                </a:xfrm>
              </p:grpSpPr>
              <p:sp>
                <p:nvSpPr>
                  <p:cNvPr id="17" name="Flèche : bas 16">
                    <a:extLst>
                      <a:ext uri="{FF2B5EF4-FFF2-40B4-BE49-F238E27FC236}">
                        <a16:creationId xmlns:a16="http://schemas.microsoft.com/office/drawing/2014/main" id="{DD0E94C6-886C-4401-9727-E7A1D46F35AF}"/>
                      </a:ext>
                    </a:extLst>
                  </p:cNvPr>
                  <p:cNvSpPr/>
                  <p:nvPr/>
                </p:nvSpPr>
                <p:spPr>
                  <a:xfrm>
                    <a:off x="953152" y="1829721"/>
                    <a:ext cx="145100" cy="231495"/>
                  </a:xfrm>
                  <a:prstGeom prst="downArrow">
                    <a:avLst/>
                  </a:prstGeom>
                  <a:solidFill>
                    <a:srgbClr val="1385B7"/>
                  </a:solidFill>
                  <a:ln>
                    <a:solidFill>
                      <a:srgbClr val="1385B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1385B7"/>
                      </a:solidFill>
                    </a:endParaRPr>
                  </a:p>
                </p:txBody>
              </p:sp>
              <p:grpSp>
                <p:nvGrpSpPr>
                  <p:cNvPr id="20" name="Groupe 19">
                    <a:extLst>
                      <a:ext uri="{FF2B5EF4-FFF2-40B4-BE49-F238E27FC236}">
                        <a16:creationId xmlns:a16="http://schemas.microsoft.com/office/drawing/2014/main" id="{26D4ABF6-0185-4CBA-967D-AC1227810D34}"/>
                      </a:ext>
                    </a:extLst>
                  </p:cNvPr>
                  <p:cNvGrpSpPr/>
                  <p:nvPr/>
                </p:nvGrpSpPr>
                <p:grpSpPr>
                  <a:xfrm>
                    <a:off x="585465" y="970914"/>
                    <a:ext cx="904640" cy="757680"/>
                    <a:chOff x="572105" y="1263803"/>
                    <a:chExt cx="1038860" cy="900000"/>
                  </a:xfrm>
                </p:grpSpPr>
                <p:sp>
                  <p:nvSpPr>
                    <p:cNvPr id="23" name="Ellipse 22">
                      <a:extLst>
                        <a:ext uri="{FF2B5EF4-FFF2-40B4-BE49-F238E27FC236}">
                          <a16:creationId xmlns:a16="http://schemas.microsoft.com/office/drawing/2014/main" id="{7AD386E7-426B-42BB-BDF9-C4014645441C}"/>
                        </a:ext>
                      </a:extLst>
                    </p:cNvPr>
                    <p:cNvSpPr>
                      <a:spLocks noChangeAspect="1"/>
                    </p:cNvSpPr>
                    <p:nvPr/>
                  </p:nvSpPr>
                  <p:spPr>
                    <a:xfrm>
                      <a:off x="627659" y="1263803"/>
                      <a:ext cx="900000" cy="900000"/>
                    </a:xfrm>
                    <a:prstGeom prst="ellipse">
                      <a:avLst/>
                    </a:prstGeom>
                    <a:solidFill>
                      <a:sysClr val="window" lastClr="FFFFFF"/>
                    </a:solidFill>
                    <a:ln w="76200" cap="flat" cmpd="sng" algn="ctr">
                      <a:solidFill>
                        <a:srgbClr val="1385B7"/>
                      </a:solidFill>
                      <a:prstDash val="solid"/>
                    </a:ln>
                    <a:effectLst/>
                  </p:spPr>
                  <p:txBody>
                    <a:bodyPr rtlCol="0" anchor="ctr"/>
                    <a:lstStyle/>
                    <a:p>
                      <a:endParaRPr lang="fr-FR"/>
                    </a:p>
                  </p:txBody>
                </p:sp>
                <p:sp>
                  <p:nvSpPr>
                    <p:cNvPr id="28" name="ZoneTexte 5">
                      <a:extLst>
                        <a:ext uri="{FF2B5EF4-FFF2-40B4-BE49-F238E27FC236}">
                          <a16:creationId xmlns:a16="http://schemas.microsoft.com/office/drawing/2014/main" id="{87231AD3-C196-4FB5-A272-CE2C8F3C8432}"/>
                        </a:ext>
                      </a:extLst>
                    </p:cNvPr>
                    <p:cNvSpPr txBox="1"/>
                    <p:nvPr/>
                  </p:nvSpPr>
                  <p:spPr>
                    <a:xfrm>
                      <a:off x="572105" y="1350331"/>
                      <a:ext cx="1038860" cy="712897"/>
                    </a:xfrm>
                    <a:prstGeom prst="rect">
                      <a:avLst/>
                    </a:prstGeom>
                    <a:noFill/>
                    <a:ln>
                      <a:noFill/>
                    </a:ln>
                  </p:spPr>
                  <p:txBody>
                    <a:bodyPr wrap="square" rtlCol="0">
                      <a:spAutoFit/>
                    </a:bodyPr>
                    <a:lstStyle/>
                    <a:p>
                      <a:pPr algn="ctr" fontAlgn="base">
                        <a:spcAft>
                          <a:spcPts val="0"/>
                        </a:spcAft>
                      </a:pPr>
                      <a:r>
                        <a:rPr lang="fr-FR" sz="1100" kern="1200" dirty="0">
                          <a:solidFill>
                            <a:srgbClr val="E93782"/>
                          </a:solidFill>
                          <a:effectLst/>
                          <a:latin typeface="Arial Black" panose="020B0A04020102020204" pitchFamily="34" charset="0"/>
                          <a:cs typeface="Times New Roman" panose="02020603050405020304" pitchFamily="18" charset="0"/>
                        </a:rPr>
                        <a:t>1</a:t>
                      </a:r>
                      <a:r>
                        <a:rPr lang="fr-FR" sz="1100" kern="1200" baseline="30000" dirty="0">
                          <a:solidFill>
                            <a:srgbClr val="E93782"/>
                          </a:solidFill>
                          <a:effectLst/>
                          <a:latin typeface="Arial Black" panose="020B0A04020102020204" pitchFamily="34" charset="0"/>
                          <a:cs typeface="Times New Roman" panose="02020603050405020304" pitchFamily="18" charset="0"/>
                        </a:rPr>
                        <a:t>er</a:t>
                      </a:r>
                      <a:r>
                        <a:rPr lang="fr-FR" sz="1100" kern="1200" dirty="0">
                          <a:solidFill>
                            <a:srgbClr val="E93782"/>
                          </a:solidFill>
                          <a:effectLst/>
                          <a:latin typeface="Arial Black" panose="020B0A04020102020204" pitchFamily="34" charset="0"/>
                          <a:cs typeface="Times New Roman" panose="02020603050405020304" pitchFamily="18" charset="0"/>
                        </a:rPr>
                        <a:t> janvier 2019</a:t>
                      </a:r>
                      <a:endParaRPr lang="fr-FR" sz="800" dirty="0">
                        <a:solidFill>
                          <a:srgbClr val="E93782"/>
                        </a:solidFill>
                        <a:effectLst/>
                        <a:latin typeface="Times New Roman" panose="02020603050405020304" pitchFamily="18" charset="0"/>
                        <a:ea typeface="Times New Roman" panose="02020603050405020304" pitchFamily="18" charset="0"/>
                      </a:endParaRPr>
                    </a:p>
                  </p:txBody>
                </p:sp>
              </p:grpSp>
            </p:grpSp>
            <p:pic>
              <p:nvPicPr>
                <p:cNvPr id="47" name="Image 46">
                  <a:extLst>
                    <a:ext uri="{FF2B5EF4-FFF2-40B4-BE49-F238E27FC236}">
                      <a16:creationId xmlns:a16="http://schemas.microsoft.com/office/drawing/2014/main" id="{72A3B8FC-1ECE-487A-9A61-A77AB705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07" y="2297642"/>
                  <a:ext cx="335314" cy="417580"/>
                </a:xfrm>
                <a:prstGeom prst="rect">
                  <a:avLst/>
                </a:prstGeom>
              </p:spPr>
            </p:pic>
            <p:pic>
              <p:nvPicPr>
                <p:cNvPr id="49" name="Image 48">
                  <a:extLst>
                    <a:ext uri="{FF2B5EF4-FFF2-40B4-BE49-F238E27FC236}">
                      <a16:creationId xmlns:a16="http://schemas.microsoft.com/office/drawing/2014/main" id="{DEDE40F7-C347-4CC0-BACF-D3C4504AD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181" y="2339805"/>
                  <a:ext cx="321777" cy="343646"/>
                </a:xfrm>
                <a:prstGeom prst="rect">
                  <a:avLst/>
                </a:prstGeom>
              </p:spPr>
            </p:pic>
            <p:sp>
              <p:nvSpPr>
                <p:cNvPr id="50" name="ZoneTexte 49">
                  <a:extLst>
                    <a:ext uri="{FF2B5EF4-FFF2-40B4-BE49-F238E27FC236}">
                      <a16:creationId xmlns:a16="http://schemas.microsoft.com/office/drawing/2014/main" id="{D12E83CE-68F9-4A30-A6FA-3B0D8227B420}"/>
                    </a:ext>
                  </a:extLst>
                </p:cNvPr>
                <p:cNvSpPr txBox="1"/>
                <p:nvPr/>
              </p:nvSpPr>
              <p:spPr>
                <a:xfrm>
                  <a:off x="604606" y="2727512"/>
                  <a:ext cx="978716"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rPr>
                    <a:t>Audiologie</a:t>
                  </a:r>
                </a:p>
              </p:txBody>
            </p:sp>
            <p:cxnSp>
              <p:nvCxnSpPr>
                <p:cNvPr id="6" name="Connecteur droit 5">
                  <a:extLst>
                    <a:ext uri="{FF2B5EF4-FFF2-40B4-BE49-F238E27FC236}">
                      <a16:creationId xmlns:a16="http://schemas.microsoft.com/office/drawing/2014/main" id="{6B9CA2F0-6DDE-4C72-B83C-919FD8AD3E86}"/>
                    </a:ext>
                  </a:extLst>
                </p:cNvPr>
                <p:cNvCxnSpPr>
                  <a:cxnSpLocks/>
                </p:cNvCxnSpPr>
                <p:nvPr/>
              </p:nvCxnSpPr>
              <p:spPr>
                <a:xfrm>
                  <a:off x="1853486" y="869511"/>
                  <a:ext cx="0" cy="3548743"/>
                </a:xfrm>
                <a:prstGeom prst="line">
                  <a:avLst/>
                </a:prstGeom>
                <a:ln w="3175">
                  <a:solidFill>
                    <a:srgbClr val="BEBEBE"/>
                  </a:solidFill>
                  <a:prstDash val="dashDot"/>
                </a:ln>
              </p:spPr>
              <p:style>
                <a:lnRef idx="2">
                  <a:schemeClr val="accent1"/>
                </a:lnRef>
                <a:fillRef idx="0">
                  <a:schemeClr val="accent1"/>
                </a:fillRef>
                <a:effectRef idx="1">
                  <a:schemeClr val="accent1"/>
                </a:effectRef>
                <a:fontRef idx="minor">
                  <a:schemeClr val="tx1"/>
                </a:fontRef>
              </p:style>
            </p:cxnSp>
            <p:sp>
              <p:nvSpPr>
                <p:cNvPr id="56" name="ZoneTexte 55">
                  <a:extLst>
                    <a:ext uri="{FF2B5EF4-FFF2-40B4-BE49-F238E27FC236}">
                      <a16:creationId xmlns:a16="http://schemas.microsoft.com/office/drawing/2014/main" id="{3E943AD0-A9F6-468C-81CD-D061EEFAF216}"/>
                    </a:ext>
                  </a:extLst>
                </p:cNvPr>
                <p:cNvSpPr txBox="1"/>
                <p:nvPr/>
              </p:nvSpPr>
              <p:spPr>
                <a:xfrm>
                  <a:off x="2255386" y="2715222"/>
                  <a:ext cx="978716" cy="31231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rPr>
                    <a:t>Dentaire</a:t>
                  </a:r>
                </a:p>
              </p:txBody>
            </p:sp>
            <p:grpSp>
              <p:nvGrpSpPr>
                <p:cNvPr id="67" name="Groupe 66">
                  <a:extLst>
                    <a:ext uri="{FF2B5EF4-FFF2-40B4-BE49-F238E27FC236}">
                      <a16:creationId xmlns:a16="http://schemas.microsoft.com/office/drawing/2014/main" id="{B1273403-40CB-471A-B3E1-5F8861E4894B}"/>
                    </a:ext>
                  </a:extLst>
                </p:cNvPr>
                <p:cNvGrpSpPr/>
                <p:nvPr/>
              </p:nvGrpSpPr>
              <p:grpSpPr>
                <a:xfrm>
                  <a:off x="2187228" y="970914"/>
                  <a:ext cx="904640" cy="1090302"/>
                  <a:chOff x="2187228" y="970914"/>
                  <a:chExt cx="904640" cy="1090302"/>
                </a:xfrm>
              </p:grpSpPr>
              <p:grpSp>
                <p:nvGrpSpPr>
                  <p:cNvPr id="34" name="Groupe 33">
                    <a:extLst>
                      <a:ext uri="{FF2B5EF4-FFF2-40B4-BE49-F238E27FC236}">
                        <a16:creationId xmlns:a16="http://schemas.microsoft.com/office/drawing/2014/main" id="{4D3DBB07-BFC2-49E0-9486-84F07224AE15}"/>
                      </a:ext>
                    </a:extLst>
                  </p:cNvPr>
                  <p:cNvGrpSpPr/>
                  <p:nvPr/>
                </p:nvGrpSpPr>
                <p:grpSpPr>
                  <a:xfrm>
                    <a:off x="2187228" y="970914"/>
                    <a:ext cx="904640" cy="757680"/>
                    <a:chOff x="572105" y="1263803"/>
                    <a:chExt cx="1038860" cy="900000"/>
                  </a:xfrm>
                </p:grpSpPr>
                <p:sp>
                  <p:nvSpPr>
                    <p:cNvPr id="36" name="Ellipse 35">
                      <a:extLst>
                        <a:ext uri="{FF2B5EF4-FFF2-40B4-BE49-F238E27FC236}">
                          <a16:creationId xmlns:a16="http://schemas.microsoft.com/office/drawing/2014/main" id="{8E2D5BF2-F489-49F6-92E0-B124EBEA7917}"/>
                        </a:ext>
                      </a:extLst>
                    </p:cNvPr>
                    <p:cNvSpPr>
                      <a:spLocks noChangeAspect="1"/>
                    </p:cNvSpPr>
                    <p:nvPr/>
                  </p:nvSpPr>
                  <p:spPr>
                    <a:xfrm>
                      <a:off x="627659" y="1263803"/>
                      <a:ext cx="900000" cy="900000"/>
                    </a:xfrm>
                    <a:prstGeom prst="ellipse">
                      <a:avLst/>
                    </a:prstGeom>
                    <a:solidFill>
                      <a:sysClr val="window" lastClr="FFFFFF"/>
                    </a:solidFill>
                    <a:ln w="76200" cap="flat" cmpd="sng" algn="ctr">
                      <a:solidFill>
                        <a:srgbClr val="1385B7"/>
                      </a:solidFill>
                      <a:prstDash val="solid"/>
                    </a:ln>
                    <a:effectLst/>
                  </p:spPr>
                  <p:txBody>
                    <a:bodyPr rtlCol="0" anchor="ctr"/>
                    <a:lstStyle/>
                    <a:p>
                      <a:endParaRPr lang="fr-FR"/>
                    </a:p>
                  </p:txBody>
                </p:sp>
                <p:sp>
                  <p:nvSpPr>
                    <p:cNvPr id="38" name="ZoneTexte 5">
                      <a:extLst>
                        <a:ext uri="{FF2B5EF4-FFF2-40B4-BE49-F238E27FC236}">
                          <a16:creationId xmlns:a16="http://schemas.microsoft.com/office/drawing/2014/main" id="{CFF45B20-14B6-4D2B-9BAD-1ED6666E70BD}"/>
                        </a:ext>
                      </a:extLst>
                    </p:cNvPr>
                    <p:cNvSpPr txBox="1"/>
                    <p:nvPr/>
                  </p:nvSpPr>
                  <p:spPr>
                    <a:xfrm>
                      <a:off x="572105" y="1446356"/>
                      <a:ext cx="1038860" cy="511823"/>
                    </a:xfrm>
                    <a:prstGeom prst="rect">
                      <a:avLst/>
                    </a:prstGeom>
                    <a:noFill/>
                    <a:ln>
                      <a:noFill/>
                    </a:ln>
                  </p:spPr>
                  <p:txBody>
                    <a:bodyPr wrap="square" rtlCol="0">
                      <a:spAutoFit/>
                    </a:bodyPr>
                    <a:lstStyle/>
                    <a:p>
                      <a:pPr algn="ctr" fontAlgn="base">
                        <a:spcAft>
                          <a:spcPts val="0"/>
                        </a:spcAft>
                      </a:pPr>
                      <a:r>
                        <a:rPr lang="fr-FR" sz="1100" kern="1200" dirty="0">
                          <a:solidFill>
                            <a:srgbClr val="E93782"/>
                          </a:solidFill>
                          <a:effectLst/>
                          <a:latin typeface="Arial Black" panose="020B0A04020102020204" pitchFamily="34" charset="0"/>
                          <a:cs typeface="Times New Roman" panose="02020603050405020304" pitchFamily="18" charset="0"/>
                        </a:rPr>
                        <a:t>1</a:t>
                      </a:r>
                      <a:r>
                        <a:rPr lang="fr-FR" sz="1100" kern="1200" baseline="30000" dirty="0">
                          <a:solidFill>
                            <a:srgbClr val="E93782"/>
                          </a:solidFill>
                          <a:effectLst/>
                          <a:latin typeface="Arial Black" panose="020B0A04020102020204" pitchFamily="34" charset="0"/>
                          <a:cs typeface="Times New Roman" panose="02020603050405020304" pitchFamily="18" charset="0"/>
                        </a:rPr>
                        <a:t>er</a:t>
                      </a:r>
                      <a:r>
                        <a:rPr lang="fr-FR" sz="1100" kern="1200" dirty="0">
                          <a:solidFill>
                            <a:srgbClr val="E93782"/>
                          </a:solidFill>
                          <a:effectLst/>
                          <a:latin typeface="Arial Black" panose="020B0A04020102020204" pitchFamily="34" charset="0"/>
                          <a:cs typeface="Times New Roman" panose="02020603050405020304" pitchFamily="18" charset="0"/>
                        </a:rPr>
                        <a:t> avril 2019</a:t>
                      </a:r>
                      <a:endParaRPr lang="fr-FR" sz="800" dirty="0">
                        <a:solidFill>
                          <a:srgbClr val="E93782"/>
                        </a:solidFill>
                        <a:effectLst/>
                        <a:latin typeface="Times New Roman" panose="02020603050405020304" pitchFamily="18" charset="0"/>
                        <a:ea typeface="Times New Roman" panose="02020603050405020304" pitchFamily="18" charset="0"/>
                      </a:endParaRPr>
                    </a:p>
                  </p:txBody>
                </p:sp>
              </p:grpSp>
              <p:sp>
                <p:nvSpPr>
                  <p:cNvPr id="58" name="Flèche : bas 57">
                    <a:extLst>
                      <a:ext uri="{FF2B5EF4-FFF2-40B4-BE49-F238E27FC236}">
                        <a16:creationId xmlns:a16="http://schemas.microsoft.com/office/drawing/2014/main" id="{0BB0D396-4D67-4DC7-A1DF-AB15954E7CE8}"/>
                      </a:ext>
                    </a:extLst>
                  </p:cNvPr>
                  <p:cNvSpPr/>
                  <p:nvPr/>
                </p:nvSpPr>
                <p:spPr>
                  <a:xfrm>
                    <a:off x="2578746" y="1829721"/>
                    <a:ext cx="145100" cy="231495"/>
                  </a:xfrm>
                  <a:prstGeom prst="downArrow">
                    <a:avLst/>
                  </a:prstGeom>
                  <a:solidFill>
                    <a:srgbClr val="1385B7"/>
                  </a:solidFill>
                  <a:ln>
                    <a:solidFill>
                      <a:srgbClr val="1385B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1385B7"/>
                      </a:solidFill>
                    </a:endParaRPr>
                  </a:p>
                </p:txBody>
              </p:sp>
            </p:grpSp>
            <p:grpSp>
              <p:nvGrpSpPr>
                <p:cNvPr id="68" name="Groupe 67">
                  <a:extLst>
                    <a:ext uri="{FF2B5EF4-FFF2-40B4-BE49-F238E27FC236}">
                      <a16:creationId xmlns:a16="http://schemas.microsoft.com/office/drawing/2014/main" id="{07FF659A-BF35-4D8D-B99A-201CB83659D2}"/>
                    </a:ext>
                  </a:extLst>
                </p:cNvPr>
                <p:cNvGrpSpPr/>
                <p:nvPr/>
              </p:nvGrpSpPr>
              <p:grpSpPr>
                <a:xfrm>
                  <a:off x="4526084" y="970914"/>
                  <a:ext cx="904640" cy="1090302"/>
                  <a:chOff x="4526084" y="970914"/>
                  <a:chExt cx="904640" cy="1090302"/>
                </a:xfrm>
              </p:grpSpPr>
              <p:grpSp>
                <p:nvGrpSpPr>
                  <p:cNvPr id="40" name="Groupe 39">
                    <a:extLst>
                      <a:ext uri="{FF2B5EF4-FFF2-40B4-BE49-F238E27FC236}">
                        <a16:creationId xmlns:a16="http://schemas.microsoft.com/office/drawing/2014/main" id="{D4915FB9-6382-4EB2-B814-115A375C4E67}"/>
                      </a:ext>
                    </a:extLst>
                  </p:cNvPr>
                  <p:cNvGrpSpPr/>
                  <p:nvPr/>
                </p:nvGrpSpPr>
                <p:grpSpPr>
                  <a:xfrm>
                    <a:off x="4526084" y="970914"/>
                    <a:ext cx="904640" cy="757680"/>
                    <a:chOff x="763787" y="1263803"/>
                    <a:chExt cx="1038860" cy="900000"/>
                  </a:xfrm>
                </p:grpSpPr>
                <p:sp>
                  <p:nvSpPr>
                    <p:cNvPr id="41" name="Ellipse 40">
                      <a:extLst>
                        <a:ext uri="{FF2B5EF4-FFF2-40B4-BE49-F238E27FC236}">
                          <a16:creationId xmlns:a16="http://schemas.microsoft.com/office/drawing/2014/main" id="{1B99C3B0-2C4F-43ED-B374-2AF28ADE7AAA}"/>
                        </a:ext>
                      </a:extLst>
                    </p:cNvPr>
                    <p:cNvSpPr>
                      <a:spLocks noChangeAspect="1"/>
                    </p:cNvSpPr>
                    <p:nvPr/>
                  </p:nvSpPr>
                  <p:spPr>
                    <a:xfrm>
                      <a:off x="827674" y="1263803"/>
                      <a:ext cx="900000" cy="900000"/>
                    </a:xfrm>
                    <a:prstGeom prst="ellipse">
                      <a:avLst/>
                    </a:prstGeom>
                    <a:solidFill>
                      <a:sysClr val="window" lastClr="FFFFFF"/>
                    </a:solidFill>
                    <a:ln w="76200" cap="flat" cmpd="sng" algn="ctr">
                      <a:solidFill>
                        <a:srgbClr val="1385B7"/>
                      </a:solidFill>
                      <a:prstDash val="solid"/>
                    </a:ln>
                    <a:effectLst/>
                  </p:spPr>
                  <p:txBody>
                    <a:bodyPr rtlCol="0" anchor="ctr"/>
                    <a:lstStyle/>
                    <a:p>
                      <a:endParaRPr lang="fr-FR"/>
                    </a:p>
                  </p:txBody>
                </p:sp>
                <p:sp>
                  <p:nvSpPr>
                    <p:cNvPr id="42" name="ZoneTexte 5">
                      <a:extLst>
                        <a:ext uri="{FF2B5EF4-FFF2-40B4-BE49-F238E27FC236}">
                          <a16:creationId xmlns:a16="http://schemas.microsoft.com/office/drawing/2014/main" id="{DD0FFE96-EDE5-4BA1-AC48-B3C542B83B2F}"/>
                        </a:ext>
                      </a:extLst>
                    </p:cNvPr>
                    <p:cNvSpPr txBox="1"/>
                    <p:nvPr/>
                  </p:nvSpPr>
                  <p:spPr>
                    <a:xfrm>
                      <a:off x="763787" y="1350331"/>
                      <a:ext cx="1038860" cy="712897"/>
                    </a:xfrm>
                    <a:prstGeom prst="rect">
                      <a:avLst/>
                    </a:prstGeom>
                    <a:noFill/>
                    <a:ln>
                      <a:noFill/>
                    </a:ln>
                  </p:spPr>
                  <p:txBody>
                    <a:bodyPr wrap="square" rtlCol="0">
                      <a:spAutoFit/>
                    </a:bodyPr>
                    <a:lstStyle/>
                    <a:p>
                      <a:pPr algn="ctr" fontAlgn="base">
                        <a:spcAft>
                          <a:spcPts val="0"/>
                        </a:spcAft>
                      </a:pPr>
                      <a:r>
                        <a:rPr lang="fr-FR" sz="1100" kern="1200" dirty="0">
                          <a:solidFill>
                            <a:srgbClr val="E93782"/>
                          </a:solidFill>
                          <a:effectLst/>
                          <a:latin typeface="Arial Black" panose="020B0A04020102020204" pitchFamily="34" charset="0"/>
                          <a:cs typeface="Times New Roman" panose="02020603050405020304" pitchFamily="18" charset="0"/>
                        </a:rPr>
                        <a:t>1</a:t>
                      </a:r>
                      <a:r>
                        <a:rPr lang="fr-FR" sz="1100" kern="1200" baseline="30000" dirty="0">
                          <a:solidFill>
                            <a:srgbClr val="E93782"/>
                          </a:solidFill>
                          <a:effectLst/>
                          <a:latin typeface="Arial Black" panose="020B0A04020102020204" pitchFamily="34" charset="0"/>
                          <a:cs typeface="Times New Roman" panose="02020603050405020304" pitchFamily="18" charset="0"/>
                        </a:rPr>
                        <a:t>er</a:t>
                      </a:r>
                      <a:r>
                        <a:rPr lang="fr-FR" sz="1100" kern="1200" dirty="0">
                          <a:solidFill>
                            <a:srgbClr val="E93782"/>
                          </a:solidFill>
                          <a:effectLst/>
                          <a:latin typeface="Arial Black" panose="020B0A04020102020204" pitchFamily="34" charset="0"/>
                          <a:cs typeface="Times New Roman" panose="02020603050405020304" pitchFamily="18" charset="0"/>
                        </a:rPr>
                        <a:t> janvier 2020</a:t>
                      </a:r>
                      <a:endParaRPr lang="fr-FR" sz="800" dirty="0">
                        <a:solidFill>
                          <a:srgbClr val="E93782"/>
                        </a:solidFill>
                        <a:effectLst/>
                        <a:latin typeface="Times New Roman" panose="02020603050405020304" pitchFamily="18" charset="0"/>
                        <a:ea typeface="Times New Roman" panose="02020603050405020304" pitchFamily="18" charset="0"/>
                      </a:endParaRPr>
                    </a:p>
                  </p:txBody>
                </p:sp>
              </p:grpSp>
              <p:sp>
                <p:nvSpPr>
                  <p:cNvPr id="59" name="Flèche : bas 58">
                    <a:extLst>
                      <a:ext uri="{FF2B5EF4-FFF2-40B4-BE49-F238E27FC236}">
                        <a16:creationId xmlns:a16="http://schemas.microsoft.com/office/drawing/2014/main" id="{2958C70C-F001-43D4-9A37-D550DE75535B}"/>
                      </a:ext>
                    </a:extLst>
                  </p:cNvPr>
                  <p:cNvSpPr/>
                  <p:nvPr/>
                </p:nvSpPr>
                <p:spPr>
                  <a:xfrm>
                    <a:off x="4912078" y="1829721"/>
                    <a:ext cx="145100" cy="231495"/>
                  </a:xfrm>
                  <a:prstGeom prst="downArrow">
                    <a:avLst/>
                  </a:prstGeom>
                  <a:solidFill>
                    <a:srgbClr val="1385B7"/>
                  </a:solidFill>
                  <a:ln>
                    <a:solidFill>
                      <a:srgbClr val="1385B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1385B7"/>
                      </a:solidFill>
                    </a:endParaRPr>
                  </a:p>
                </p:txBody>
              </p:sp>
            </p:grpSp>
            <p:grpSp>
              <p:nvGrpSpPr>
                <p:cNvPr id="69" name="Groupe 68">
                  <a:extLst>
                    <a:ext uri="{FF2B5EF4-FFF2-40B4-BE49-F238E27FC236}">
                      <a16:creationId xmlns:a16="http://schemas.microsoft.com/office/drawing/2014/main" id="{374D3AB9-872E-44A2-A9AF-779E52CE103F}"/>
                    </a:ext>
                  </a:extLst>
                </p:cNvPr>
                <p:cNvGrpSpPr/>
                <p:nvPr/>
              </p:nvGrpSpPr>
              <p:grpSpPr>
                <a:xfrm>
                  <a:off x="7196711" y="970914"/>
                  <a:ext cx="904640" cy="1097666"/>
                  <a:chOff x="7196711" y="970914"/>
                  <a:chExt cx="904640" cy="1097666"/>
                </a:xfrm>
              </p:grpSpPr>
              <p:grpSp>
                <p:nvGrpSpPr>
                  <p:cNvPr id="44" name="Groupe 43">
                    <a:extLst>
                      <a:ext uri="{FF2B5EF4-FFF2-40B4-BE49-F238E27FC236}">
                        <a16:creationId xmlns:a16="http://schemas.microsoft.com/office/drawing/2014/main" id="{7865A675-02B8-4898-808D-C19A51E00ABC}"/>
                      </a:ext>
                    </a:extLst>
                  </p:cNvPr>
                  <p:cNvGrpSpPr/>
                  <p:nvPr/>
                </p:nvGrpSpPr>
                <p:grpSpPr>
                  <a:xfrm>
                    <a:off x="7196711" y="970914"/>
                    <a:ext cx="904640" cy="757680"/>
                    <a:chOff x="763784" y="1263803"/>
                    <a:chExt cx="1038860" cy="900000"/>
                  </a:xfrm>
                </p:grpSpPr>
                <p:sp>
                  <p:nvSpPr>
                    <p:cNvPr id="45" name="Ellipse 44">
                      <a:extLst>
                        <a:ext uri="{FF2B5EF4-FFF2-40B4-BE49-F238E27FC236}">
                          <a16:creationId xmlns:a16="http://schemas.microsoft.com/office/drawing/2014/main" id="{8E71DE17-0931-4AEB-BB9E-842F64DE877B}"/>
                        </a:ext>
                      </a:extLst>
                    </p:cNvPr>
                    <p:cNvSpPr>
                      <a:spLocks noChangeAspect="1"/>
                    </p:cNvSpPr>
                    <p:nvPr/>
                  </p:nvSpPr>
                  <p:spPr>
                    <a:xfrm>
                      <a:off x="819337" y="1263803"/>
                      <a:ext cx="900000" cy="900000"/>
                    </a:xfrm>
                    <a:prstGeom prst="ellipse">
                      <a:avLst/>
                    </a:prstGeom>
                    <a:solidFill>
                      <a:sysClr val="window" lastClr="FFFFFF"/>
                    </a:solidFill>
                    <a:ln w="76200" cap="flat" cmpd="sng" algn="ctr">
                      <a:solidFill>
                        <a:srgbClr val="1385B7"/>
                      </a:solidFill>
                      <a:prstDash val="solid"/>
                    </a:ln>
                    <a:effectLst/>
                  </p:spPr>
                  <p:txBody>
                    <a:bodyPr rtlCol="0" anchor="ctr"/>
                    <a:lstStyle/>
                    <a:p>
                      <a:endParaRPr lang="fr-FR"/>
                    </a:p>
                  </p:txBody>
                </p:sp>
                <p:sp>
                  <p:nvSpPr>
                    <p:cNvPr id="46" name="ZoneTexte 5">
                      <a:extLst>
                        <a:ext uri="{FF2B5EF4-FFF2-40B4-BE49-F238E27FC236}">
                          <a16:creationId xmlns:a16="http://schemas.microsoft.com/office/drawing/2014/main" id="{692E1BD9-930B-4C53-A773-A080F3956947}"/>
                        </a:ext>
                      </a:extLst>
                    </p:cNvPr>
                    <p:cNvSpPr txBox="1"/>
                    <p:nvPr/>
                  </p:nvSpPr>
                  <p:spPr>
                    <a:xfrm>
                      <a:off x="763784" y="1359078"/>
                      <a:ext cx="1038860" cy="712897"/>
                    </a:xfrm>
                    <a:prstGeom prst="rect">
                      <a:avLst/>
                    </a:prstGeom>
                    <a:noFill/>
                    <a:ln>
                      <a:noFill/>
                    </a:ln>
                  </p:spPr>
                  <p:txBody>
                    <a:bodyPr wrap="square" rtlCol="0">
                      <a:spAutoFit/>
                    </a:bodyPr>
                    <a:lstStyle/>
                    <a:p>
                      <a:pPr algn="ctr" fontAlgn="base">
                        <a:spcAft>
                          <a:spcPts val="0"/>
                        </a:spcAft>
                      </a:pPr>
                      <a:r>
                        <a:rPr lang="fr-FR" sz="1100" kern="1200" dirty="0">
                          <a:solidFill>
                            <a:srgbClr val="E93782"/>
                          </a:solidFill>
                          <a:effectLst/>
                          <a:latin typeface="Arial Black" panose="020B0A04020102020204" pitchFamily="34" charset="0"/>
                          <a:cs typeface="Times New Roman" panose="02020603050405020304" pitchFamily="18" charset="0"/>
                        </a:rPr>
                        <a:t>1</a:t>
                      </a:r>
                      <a:r>
                        <a:rPr lang="fr-FR" sz="1100" kern="1200" baseline="30000" dirty="0">
                          <a:solidFill>
                            <a:srgbClr val="E93782"/>
                          </a:solidFill>
                          <a:effectLst/>
                          <a:latin typeface="Arial Black" panose="020B0A04020102020204" pitchFamily="34" charset="0"/>
                          <a:cs typeface="Times New Roman" panose="02020603050405020304" pitchFamily="18" charset="0"/>
                        </a:rPr>
                        <a:t>er</a:t>
                      </a:r>
                      <a:r>
                        <a:rPr lang="fr-FR" sz="1100" kern="1200" dirty="0">
                          <a:solidFill>
                            <a:srgbClr val="E93782"/>
                          </a:solidFill>
                          <a:effectLst/>
                          <a:latin typeface="Arial Black" panose="020B0A04020102020204" pitchFamily="34" charset="0"/>
                          <a:cs typeface="Times New Roman" panose="02020603050405020304" pitchFamily="18" charset="0"/>
                        </a:rPr>
                        <a:t> janvier 2021</a:t>
                      </a:r>
                      <a:endParaRPr lang="fr-FR" sz="800" dirty="0">
                        <a:solidFill>
                          <a:srgbClr val="E93782"/>
                        </a:solidFill>
                        <a:effectLst/>
                        <a:latin typeface="Times New Roman" panose="02020603050405020304" pitchFamily="18" charset="0"/>
                        <a:ea typeface="Times New Roman" panose="02020603050405020304" pitchFamily="18" charset="0"/>
                      </a:endParaRPr>
                    </a:p>
                  </p:txBody>
                </p:sp>
              </p:grpSp>
              <p:sp>
                <p:nvSpPr>
                  <p:cNvPr id="60" name="Flèche : bas 59">
                    <a:extLst>
                      <a:ext uri="{FF2B5EF4-FFF2-40B4-BE49-F238E27FC236}">
                        <a16:creationId xmlns:a16="http://schemas.microsoft.com/office/drawing/2014/main" id="{30026E30-EC0B-48FA-848B-9E9A37628E9C}"/>
                      </a:ext>
                    </a:extLst>
                  </p:cNvPr>
                  <p:cNvSpPr/>
                  <p:nvPr/>
                </p:nvSpPr>
                <p:spPr>
                  <a:xfrm>
                    <a:off x="7575857" y="1837085"/>
                    <a:ext cx="145100" cy="231495"/>
                  </a:xfrm>
                  <a:prstGeom prst="downArrow">
                    <a:avLst/>
                  </a:prstGeom>
                  <a:solidFill>
                    <a:srgbClr val="1385B7"/>
                  </a:solidFill>
                  <a:ln>
                    <a:solidFill>
                      <a:srgbClr val="1385B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1385B7"/>
                      </a:solidFill>
                    </a:endParaRPr>
                  </a:p>
                </p:txBody>
              </p:sp>
            </p:grpSp>
            <p:grpSp>
              <p:nvGrpSpPr>
                <p:cNvPr id="74" name="Groupe 73">
                  <a:extLst>
                    <a:ext uri="{FF2B5EF4-FFF2-40B4-BE49-F238E27FC236}">
                      <a16:creationId xmlns:a16="http://schemas.microsoft.com/office/drawing/2014/main" id="{EEEF25B1-0D01-4236-9A3F-5A002F48EC15}"/>
                    </a:ext>
                  </a:extLst>
                </p:cNvPr>
                <p:cNvGrpSpPr/>
                <p:nvPr/>
              </p:nvGrpSpPr>
              <p:grpSpPr>
                <a:xfrm>
                  <a:off x="3811060" y="2338316"/>
                  <a:ext cx="978716" cy="683194"/>
                  <a:chOff x="3811060" y="2338316"/>
                  <a:chExt cx="978716" cy="683194"/>
                </a:xfrm>
              </p:grpSpPr>
              <p:pic>
                <p:nvPicPr>
                  <p:cNvPr id="61" name="Image 60">
                    <a:extLst>
                      <a:ext uri="{FF2B5EF4-FFF2-40B4-BE49-F238E27FC236}">
                        <a16:creationId xmlns:a16="http://schemas.microsoft.com/office/drawing/2014/main" id="{CC1B275D-1F19-4DFD-9F68-43ECD8453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855" y="2338316"/>
                    <a:ext cx="321777" cy="343646"/>
                  </a:xfrm>
                  <a:prstGeom prst="rect">
                    <a:avLst/>
                  </a:prstGeom>
                </p:spPr>
              </p:pic>
              <p:sp>
                <p:nvSpPr>
                  <p:cNvPr id="62" name="ZoneTexte 61">
                    <a:extLst>
                      <a:ext uri="{FF2B5EF4-FFF2-40B4-BE49-F238E27FC236}">
                        <a16:creationId xmlns:a16="http://schemas.microsoft.com/office/drawing/2014/main" id="{E0E44544-6C0C-4215-9D4A-DFD191CC3E01}"/>
                      </a:ext>
                    </a:extLst>
                  </p:cNvPr>
                  <p:cNvSpPr txBox="1"/>
                  <p:nvPr/>
                </p:nvSpPr>
                <p:spPr>
                  <a:xfrm>
                    <a:off x="3811060" y="2713733"/>
                    <a:ext cx="978716" cy="307777"/>
                  </a:xfrm>
                  <a:prstGeom prst="rect">
                    <a:avLst/>
                  </a:prstGeom>
                  <a:noFill/>
                </p:spPr>
                <p:txBody>
                  <a:bodyPr wrap="square" rtlCol="0">
                    <a:spAutoFit/>
                  </a:bodyPr>
                  <a:lstStyle/>
                  <a:p>
                    <a:pPr lvl="0">
                      <a:defRPr/>
                    </a:pPr>
                    <a:r>
                      <a:rPr lang="fr-FR" sz="1400" dirty="0">
                        <a:solidFill>
                          <a:srgbClr val="7F7F7F"/>
                        </a:solidFill>
                      </a:rPr>
                      <a:t>Dentaire</a:t>
                    </a:r>
                    <a:endParaRPr kumimoji="0" lang="fr-FR" sz="1400" b="0"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endParaRPr>
                  </a:p>
                </p:txBody>
              </p:sp>
            </p:grpSp>
            <p:grpSp>
              <p:nvGrpSpPr>
                <p:cNvPr id="71" name="Groupe 70">
                  <a:extLst>
                    <a:ext uri="{FF2B5EF4-FFF2-40B4-BE49-F238E27FC236}">
                      <a16:creationId xmlns:a16="http://schemas.microsoft.com/office/drawing/2014/main" id="{8E9ECD84-4004-493D-B16D-0DF98419377E}"/>
                    </a:ext>
                  </a:extLst>
                </p:cNvPr>
                <p:cNvGrpSpPr/>
                <p:nvPr/>
              </p:nvGrpSpPr>
              <p:grpSpPr>
                <a:xfrm>
                  <a:off x="5314080" y="2400503"/>
                  <a:ext cx="777399" cy="591771"/>
                  <a:chOff x="5314080" y="2400503"/>
                  <a:chExt cx="777399" cy="591771"/>
                </a:xfrm>
              </p:grpSpPr>
              <p:pic>
                <p:nvPicPr>
                  <p:cNvPr id="48" name="Image 47">
                    <a:extLst>
                      <a:ext uri="{FF2B5EF4-FFF2-40B4-BE49-F238E27FC236}">
                        <a16:creationId xmlns:a16="http://schemas.microsoft.com/office/drawing/2014/main" id="{CD696DB2-AF43-466E-9C1F-52A72E811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254" y="2400503"/>
                    <a:ext cx="523361" cy="213308"/>
                  </a:xfrm>
                  <a:prstGeom prst="rect">
                    <a:avLst/>
                  </a:prstGeom>
                </p:spPr>
              </p:pic>
              <p:sp>
                <p:nvSpPr>
                  <p:cNvPr id="63" name="ZoneTexte 62">
                    <a:extLst>
                      <a:ext uri="{FF2B5EF4-FFF2-40B4-BE49-F238E27FC236}">
                        <a16:creationId xmlns:a16="http://schemas.microsoft.com/office/drawing/2014/main" id="{8F1E4B77-35A9-4AAD-A93D-729C73DD5723}"/>
                      </a:ext>
                    </a:extLst>
                  </p:cNvPr>
                  <p:cNvSpPr txBox="1"/>
                  <p:nvPr/>
                </p:nvSpPr>
                <p:spPr>
                  <a:xfrm>
                    <a:off x="5314080" y="2684497"/>
                    <a:ext cx="777399" cy="307777"/>
                  </a:xfrm>
                  <a:prstGeom prst="rect">
                    <a:avLst/>
                  </a:prstGeom>
                  <a:noFill/>
                </p:spPr>
                <p:txBody>
                  <a:bodyPr wrap="square" rtlCol="0">
                    <a:spAutoFit/>
                  </a:bodyPr>
                  <a:lstStyle/>
                  <a:p>
                    <a:pPr lvl="0">
                      <a:defRPr/>
                    </a:pPr>
                    <a:r>
                      <a:rPr lang="fr-FR" sz="1400" dirty="0">
                        <a:solidFill>
                          <a:srgbClr val="7F7F7F"/>
                        </a:solidFill>
                      </a:rPr>
                      <a:t>Optique</a:t>
                    </a:r>
                    <a:endParaRPr kumimoji="0" lang="fr-FR" sz="1400" b="0"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endParaRPr>
                  </a:p>
                </p:txBody>
              </p:sp>
            </p:grpSp>
            <p:grpSp>
              <p:nvGrpSpPr>
                <p:cNvPr id="70" name="Groupe 69">
                  <a:extLst>
                    <a:ext uri="{FF2B5EF4-FFF2-40B4-BE49-F238E27FC236}">
                      <a16:creationId xmlns:a16="http://schemas.microsoft.com/office/drawing/2014/main" id="{1D5D10B9-90AC-48BB-B81A-00B6F4ED51B3}"/>
                    </a:ext>
                  </a:extLst>
                </p:cNvPr>
                <p:cNvGrpSpPr/>
                <p:nvPr/>
              </p:nvGrpSpPr>
              <p:grpSpPr>
                <a:xfrm>
                  <a:off x="7719557" y="2338316"/>
                  <a:ext cx="978716" cy="737647"/>
                  <a:chOff x="6994699" y="2342731"/>
                  <a:chExt cx="978716" cy="737647"/>
                </a:xfrm>
              </p:grpSpPr>
              <p:pic>
                <p:nvPicPr>
                  <p:cNvPr id="64" name="Image 63">
                    <a:extLst>
                      <a:ext uri="{FF2B5EF4-FFF2-40B4-BE49-F238E27FC236}">
                        <a16:creationId xmlns:a16="http://schemas.microsoft.com/office/drawing/2014/main" id="{EAA3879C-AAB9-4C6B-B0D6-7096CA5B1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400" y="2342731"/>
                    <a:ext cx="335314" cy="417580"/>
                  </a:xfrm>
                  <a:prstGeom prst="rect">
                    <a:avLst/>
                  </a:prstGeom>
                </p:spPr>
              </p:pic>
              <p:sp>
                <p:nvSpPr>
                  <p:cNvPr id="65" name="ZoneTexte 64">
                    <a:extLst>
                      <a:ext uri="{FF2B5EF4-FFF2-40B4-BE49-F238E27FC236}">
                        <a16:creationId xmlns:a16="http://schemas.microsoft.com/office/drawing/2014/main" id="{E3795244-0A36-4486-9DD9-DD8DB26455DC}"/>
                      </a:ext>
                    </a:extLst>
                  </p:cNvPr>
                  <p:cNvSpPr txBox="1"/>
                  <p:nvPr/>
                </p:nvSpPr>
                <p:spPr>
                  <a:xfrm>
                    <a:off x="6994699" y="2772601"/>
                    <a:ext cx="978716"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rPr>
                      <a:t>Audiologie</a:t>
                    </a:r>
                  </a:p>
                </p:txBody>
              </p:sp>
            </p:grpSp>
            <p:sp>
              <p:nvSpPr>
                <p:cNvPr id="66" name="Rectangle 65">
                  <a:extLst>
                    <a:ext uri="{FF2B5EF4-FFF2-40B4-BE49-F238E27FC236}">
                      <a16:creationId xmlns:a16="http://schemas.microsoft.com/office/drawing/2014/main" id="{D8A851F6-9AD3-43ED-9B8C-01290057C3E0}"/>
                    </a:ext>
                  </a:extLst>
                </p:cNvPr>
                <p:cNvSpPr/>
                <p:nvPr/>
              </p:nvSpPr>
              <p:spPr>
                <a:xfrm>
                  <a:off x="371864" y="3055055"/>
                  <a:ext cx="1493283" cy="1077492"/>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Plafonnement des prix de vente des aides auditives</a:t>
                  </a:r>
                </a:p>
                <a:p>
                  <a:endParaRPr lang="fr-FR" sz="1050" dirty="0">
                    <a:solidFill>
                      <a:prstClr val="black"/>
                    </a:solidFill>
                    <a:latin typeface="Arial" panose="020B0604020202020204" pitchFamily="34" charset="0"/>
                    <a:cs typeface="Arial" panose="020B0604020202020204" pitchFamily="34" charset="0"/>
                  </a:endParaRPr>
                </a:p>
                <a:p>
                  <a:r>
                    <a:rPr lang="fr-FR" sz="1050" dirty="0">
                      <a:solidFill>
                        <a:prstClr val="black"/>
                      </a:solidFill>
                      <a:latin typeface="Arial" panose="020B0604020202020204" pitchFamily="34" charset="0"/>
                      <a:cs typeface="Arial" panose="020B0604020202020204" pitchFamily="34" charset="0"/>
                    </a:rPr>
                    <a:t>Augmentation du remboursement AMO</a:t>
                  </a:r>
                  <a:endParaRPr lang="fr-FR" sz="1050" dirty="0"/>
                </a:p>
              </p:txBody>
            </p:sp>
            <p:sp>
              <p:nvSpPr>
                <p:cNvPr id="73" name="Rectangle 72">
                  <a:extLst>
                    <a:ext uri="{FF2B5EF4-FFF2-40B4-BE49-F238E27FC236}">
                      <a16:creationId xmlns:a16="http://schemas.microsoft.com/office/drawing/2014/main" id="{BE2ADA29-2430-475B-8144-F816920358F0}"/>
                    </a:ext>
                  </a:extLst>
                </p:cNvPr>
                <p:cNvSpPr/>
                <p:nvPr/>
              </p:nvSpPr>
              <p:spPr>
                <a:xfrm>
                  <a:off x="3664261" y="3102728"/>
                  <a:ext cx="1271593" cy="900246"/>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Prise en charge intégrale d’une partie du panier 100% santé (14 actes)</a:t>
                  </a:r>
                  <a:endParaRPr lang="fr-FR" sz="1050" dirty="0"/>
                </a:p>
              </p:txBody>
            </p:sp>
            <p:grpSp>
              <p:nvGrpSpPr>
                <p:cNvPr id="75" name="Groupe 74">
                  <a:extLst>
                    <a:ext uri="{FF2B5EF4-FFF2-40B4-BE49-F238E27FC236}">
                      <a16:creationId xmlns:a16="http://schemas.microsoft.com/office/drawing/2014/main" id="{F5CA3552-36FE-4F88-A421-F6CD65FB841F}"/>
                    </a:ext>
                  </a:extLst>
                </p:cNvPr>
                <p:cNvGrpSpPr/>
                <p:nvPr/>
              </p:nvGrpSpPr>
              <p:grpSpPr>
                <a:xfrm>
                  <a:off x="6575330" y="2379808"/>
                  <a:ext cx="978716" cy="683194"/>
                  <a:chOff x="3723976" y="2338316"/>
                  <a:chExt cx="978716" cy="683194"/>
                </a:xfrm>
              </p:grpSpPr>
              <p:pic>
                <p:nvPicPr>
                  <p:cNvPr id="76" name="Image 75">
                    <a:extLst>
                      <a:ext uri="{FF2B5EF4-FFF2-40B4-BE49-F238E27FC236}">
                        <a16:creationId xmlns:a16="http://schemas.microsoft.com/office/drawing/2014/main" id="{20230265-95DA-4C09-BFB4-376CF916E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771" y="2338316"/>
                    <a:ext cx="321777" cy="343646"/>
                  </a:xfrm>
                  <a:prstGeom prst="rect">
                    <a:avLst/>
                  </a:prstGeom>
                </p:spPr>
              </p:pic>
              <p:sp>
                <p:nvSpPr>
                  <p:cNvPr id="77" name="ZoneTexte 76">
                    <a:extLst>
                      <a:ext uri="{FF2B5EF4-FFF2-40B4-BE49-F238E27FC236}">
                        <a16:creationId xmlns:a16="http://schemas.microsoft.com/office/drawing/2014/main" id="{CBB7972C-D8EC-4864-83D1-D453BA517850}"/>
                      </a:ext>
                    </a:extLst>
                  </p:cNvPr>
                  <p:cNvSpPr txBox="1"/>
                  <p:nvPr/>
                </p:nvSpPr>
                <p:spPr>
                  <a:xfrm>
                    <a:off x="3723976" y="2713733"/>
                    <a:ext cx="978716" cy="307777"/>
                  </a:xfrm>
                  <a:prstGeom prst="rect">
                    <a:avLst/>
                  </a:prstGeom>
                  <a:noFill/>
                </p:spPr>
                <p:txBody>
                  <a:bodyPr wrap="square" rtlCol="0">
                    <a:spAutoFit/>
                  </a:bodyPr>
                  <a:lstStyle/>
                  <a:p>
                    <a:pPr lvl="0">
                      <a:defRPr/>
                    </a:pPr>
                    <a:r>
                      <a:rPr lang="fr-FR" sz="1400" dirty="0">
                        <a:solidFill>
                          <a:srgbClr val="7F7F7F"/>
                        </a:solidFill>
                      </a:rPr>
                      <a:t>Dentaire</a:t>
                    </a:r>
                    <a:endParaRPr kumimoji="0" lang="fr-FR" sz="1400" b="0" i="0" u="none" strike="noStrike" kern="1200" cap="none" spc="0" normalizeH="0" baseline="0" noProof="0" dirty="0">
                      <a:ln>
                        <a:noFill/>
                      </a:ln>
                      <a:solidFill>
                        <a:srgbClr val="7F7F7F"/>
                      </a:solidFill>
                      <a:effectLst/>
                      <a:uLnTx/>
                      <a:uFillTx/>
                      <a:latin typeface="Calibri" pitchFamily="34" charset="0"/>
                      <a:ea typeface="MS PGothic" pitchFamily="34" charset="-128"/>
                      <a:cs typeface="+mn-cs"/>
                    </a:endParaRPr>
                  </a:p>
                </p:txBody>
              </p:sp>
            </p:grpSp>
            <p:sp>
              <p:nvSpPr>
                <p:cNvPr id="78" name="Rectangle 77">
                  <a:extLst>
                    <a:ext uri="{FF2B5EF4-FFF2-40B4-BE49-F238E27FC236}">
                      <a16:creationId xmlns:a16="http://schemas.microsoft.com/office/drawing/2014/main" id="{C14474B8-458C-4BAD-B74A-C7BF5A9EBBFF}"/>
                    </a:ext>
                  </a:extLst>
                </p:cNvPr>
                <p:cNvSpPr/>
                <p:nvPr/>
              </p:nvSpPr>
              <p:spPr>
                <a:xfrm>
                  <a:off x="1927250" y="2967072"/>
                  <a:ext cx="1639992" cy="1392673"/>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Plafonnement des prix de facturation d’une partie des actes prothétiques</a:t>
                  </a:r>
                </a:p>
                <a:p>
                  <a:r>
                    <a:rPr lang="fr-FR" sz="1050" dirty="0">
                      <a:solidFill>
                        <a:prstClr val="black"/>
                      </a:solidFill>
                      <a:latin typeface="Arial" panose="020B0604020202020204" pitchFamily="34" charset="0"/>
                      <a:cs typeface="Arial" panose="020B0604020202020204" pitchFamily="34" charset="0"/>
                    </a:rPr>
                    <a:t>Augmentation ou baisse du remboursement AMO</a:t>
                  </a:r>
                  <a:endParaRPr lang="fr-FR" sz="1050" dirty="0"/>
                </a:p>
              </p:txBody>
            </p:sp>
          </p:grpSp>
          <p:sp>
            <p:nvSpPr>
              <p:cNvPr id="80" name="Rectangle 79">
                <a:extLst>
                  <a:ext uri="{FF2B5EF4-FFF2-40B4-BE49-F238E27FC236}">
                    <a16:creationId xmlns:a16="http://schemas.microsoft.com/office/drawing/2014/main" id="{09D887FD-4CBF-43C0-9413-B12F31C823F5}"/>
                  </a:ext>
                </a:extLst>
              </p:cNvPr>
              <p:cNvSpPr/>
              <p:nvPr/>
            </p:nvSpPr>
            <p:spPr>
              <a:xfrm>
                <a:off x="5040266" y="3123239"/>
                <a:ext cx="1303203" cy="913525"/>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Plafonnement des prix de vente et prise en charge intégrale du panier 100% santé </a:t>
                </a:r>
              </a:p>
            </p:txBody>
          </p:sp>
          <p:sp>
            <p:nvSpPr>
              <p:cNvPr id="81" name="Rectangle 80">
                <a:extLst>
                  <a:ext uri="{FF2B5EF4-FFF2-40B4-BE49-F238E27FC236}">
                    <a16:creationId xmlns:a16="http://schemas.microsoft.com/office/drawing/2014/main" id="{12E39589-F0C3-4E26-AFC0-EB19FD34E7F8}"/>
                  </a:ext>
                </a:extLst>
              </p:cNvPr>
              <p:cNvSpPr/>
              <p:nvPr/>
            </p:nvSpPr>
            <p:spPr>
              <a:xfrm>
                <a:off x="6386865" y="3154912"/>
                <a:ext cx="1271593" cy="900246"/>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Prise en charge intégrale d’une autre partie du panier 100% santé (47 actes)</a:t>
                </a:r>
                <a:endParaRPr lang="fr-FR" sz="1050" dirty="0"/>
              </a:p>
            </p:txBody>
          </p:sp>
          <p:sp>
            <p:nvSpPr>
              <p:cNvPr id="82" name="Rectangle 81">
                <a:extLst>
                  <a:ext uri="{FF2B5EF4-FFF2-40B4-BE49-F238E27FC236}">
                    <a16:creationId xmlns:a16="http://schemas.microsoft.com/office/drawing/2014/main" id="{77B85592-A051-4AB4-8B44-7AB79690E179}"/>
                  </a:ext>
                </a:extLst>
              </p:cNvPr>
              <p:cNvSpPr/>
              <p:nvPr/>
            </p:nvSpPr>
            <p:spPr>
              <a:xfrm>
                <a:off x="7587820" y="3158321"/>
                <a:ext cx="1271593" cy="738664"/>
              </a:xfrm>
              <a:prstGeom prst="rect">
                <a:avLst/>
              </a:prstGeom>
            </p:spPr>
            <p:txBody>
              <a:bodyPr wrap="square">
                <a:spAutoFit/>
              </a:bodyPr>
              <a:lstStyle/>
              <a:p>
                <a:r>
                  <a:rPr lang="fr-FR" sz="1050" dirty="0">
                    <a:solidFill>
                      <a:prstClr val="black"/>
                    </a:solidFill>
                    <a:latin typeface="Arial" panose="020B0604020202020204" pitchFamily="34" charset="0"/>
                    <a:cs typeface="Arial" panose="020B0604020202020204" pitchFamily="34" charset="0"/>
                  </a:rPr>
                  <a:t>Prise en charge intégrale du panier 100% santé</a:t>
                </a:r>
                <a:endParaRPr lang="fr-FR" sz="1050" dirty="0"/>
              </a:p>
            </p:txBody>
          </p:sp>
        </p:grpSp>
        <p:sp>
          <p:nvSpPr>
            <p:cNvPr id="13" name="Rectangle 12">
              <a:extLst>
                <a:ext uri="{FF2B5EF4-FFF2-40B4-BE49-F238E27FC236}">
                  <a16:creationId xmlns:a16="http://schemas.microsoft.com/office/drawing/2014/main" id="{A449F67D-BB37-4668-A8DA-F4CCACE8FAD0}"/>
                </a:ext>
              </a:extLst>
            </p:cNvPr>
            <p:cNvSpPr/>
            <p:nvPr/>
          </p:nvSpPr>
          <p:spPr>
            <a:xfrm>
              <a:off x="291185" y="4198508"/>
              <a:ext cx="3211207" cy="4323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Reste à charge maîtrisé</a:t>
              </a:r>
            </a:p>
          </p:txBody>
        </p:sp>
        <p:sp>
          <p:nvSpPr>
            <p:cNvPr id="72" name="Rectangle 71">
              <a:extLst>
                <a:ext uri="{FF2B5EF4-FFF2-40B4-BE49-F238E27FC236}">
                  <a16:creationId xmlns:a16="http://schemas.microsoft.com/office/drawing/2014/main" id="{8290A62E-2372-4232-AAF5-95ED62505ADE}"/>
                </a:ext>
              </a:extLst>
            </p:cNvPr>
            <p:cNvSpPr/>
            <p:nvPr/>
          </p:nvSpPr>
          <p:spPr>
            <a:xfrm>
              <a:off x="3064371" y="4214518"/>
              <a:ext cx="3848909" cy="4323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Reste à charge zéro</a:t>
              </a:r>
            </a:p>
          </p:txBody>
        </p:sp>
      </p:grpSp>
      <p:sp>
        <p:nvSpPr>
          <p:cNvPr id="5" name="Rectangle à coins arrondis 4"/>
          <p:cNvSpPr/>
          <p:nvPr/>
        </p:nvSpPr>
        <p:spPr>
          <a:xfrm>
            <a:off x="284372" y="4598145"/>
            <a:ext cx="3207069" cy="438245"/>
          </a:xfrm>
          <a:prstGeom prst="roundRect">
            <a:avLst/>
          </a:prstGeom>
          <a:solidFill>
            <a:srgbClr val="E94282"/>
          </a:solidFill>
          <a:ln>
            <a:solidFill>
              <a:srgbClr val="E9378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a:solidFill>
                  <a:schemeClr val="bg1"/>
                </a:solidFill>
                <a:latin typeface="Arial" panose="020B0604020202020204" pitchFamily="34" charset="0"/>
                <a:cs typeface="Arial" panose="020B0604020202020204" pitchFamily="34" charset="0"/>
              </a:rPr>
              <a:t>Pas d’évolution des niveaux de remboursements des contrats santé responsables</a:t>
            </a:r>
          </a:p>
        </p:txBody>
      </p:sp>
      <p:sp>
        <p:nvSpPr>
          <p:cNvPr id="87" name="Rectangle à coins arrondis 86"/>
          <p:cNvSpPr/>
          <p:nvPr/>
        </p:nvSpPr>
        <p:spPr>
          <a:xfrm>
            <a:off x="3702436" y="4606113"/>
            <a:ext cx="5335527" cy="438245"/>
          </a:xfrm>
          <a:prstGeom prst="roundRect">
            <a:avLst/>
          </a:prstGeom>
          <a:solidFill>
            <a:srgbClr val="E94282"/>
          </a:solidFill>
          <a:ln>
            <a:solidFill>
              <a:srgbClr val="E9378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dirty="0">
                <a:solidFill>
                  <a:schemeClr val="bg1"/>
                </a:solidFill>
                <a:latin typeface="Arial" panose="020B0604020202020204" pitchFamily="34" charset="0"/>
                <a:cs typeface="Arial" panose="020B0604020202020204" pitchFamily="34" charset="0"/>
              </a:rPr>
              <a:t>Evolution des niveaux de remboursements des contrats santé responsables </a:t>
            </a:r>
          </a:p>
          <a:p>
            <a:pPr algn="ctr"/>
            <a:r>
              <a:rPr lang="fr-FR" sz="1100" dirty="0">
                <a:solidFill>
                  <a:schemeClr val="bg1"/>
                </a:solidFill>
                <a:latin typeface="Arial" panose="020B0604020202020204" pitchFamily="34" charset="0"/>
                <a:cs typeface="Arial" panose="020B0604020202020204" pitchFamily="34" charset="0"/>
              </a:rPr>
              <a:t>Nouveaux devis intégrant systématiquement une offre 100% santé</a:t>
            </a:r>
          </a:p>
        </p:txBody>
      </p:sp>
      <p:sp>
        <p:nvSpPr>
          <p:cNvPr id="85" name="Espace réservé du numéro de diapositive 3"/>
          <p:cNvSpPr txBox="1">
            <a:spLocks/>
          </p:cNvSpPr>
          <p:nvPr/>
        </p:nvSpPr>
        <p:spPr>
          <a:xfrm>
            <a:off x="8711406" y="4253786"/>
            <a:ext cx="400050" cy="274637"/>
          </a:xfrm>
          <a:prstGeom prst="rect">
            <a:avLst/>
          </a:prstGeom>
        </p:spPr>
        <p:txBody>
          <a:bodyPr vert="horz" wrap="square" lIns="0" tIns="0" rIns="0" bIns="0" numCol="1" anchor="b" anchorCtr="0" compatLnSpc="1">
            <a:prstTxWarp prst="textNoShape">
              <a:avLst/>
            </a:prstTxWarp>
          </a:bodyPr>
          <a:lstStyle>
            <a:defPPr>
              <a:defRPr lang="en-US"/>
            </a:defPPr>
            <a:lvl1pPr algn="r" defTabSz="457200" rtl="0" fontAlgn="base">
              <a:spcBef>
                <a:spcPct val="0"/>
              </a:spcBef>
              <a:spcAft>
                <a:spcPct val="0"/>
              </a:spcAft>
              <a:defRPr sz="800" b="1" kern="1200">
                <a:solidFill>
                  <a:schemeClr val="bg1"/>
                </a:solidFill>
                <a:latin typeface="Arial" panose="020B0604020202020204" pitchFamily="34" charset="0"/>
                <a:ea typeface="MS PGothic"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fld id="{0197657B-8F99-43FF-9C46-7675354BEEB6}" type="slidenum">
              <a:rPr lang="en-US" altLang="fr-FR" smtClean="0"/>
              <a:pPr/>
              <a:t>47</a:t>
            </a:fld>
            <a:endParaRPr lang="en-US" altLang="fr-FR" dirty="0"/>
          </a:p>
        </p:txBody>
      </p:sp>
      <p:pic>
        <p:nvPicPr>
          <p:cNvPr id="8" name="Image 7" descr="Une image contenant texte, Graphique, Police, logo&#10;&#10;Le contenu généré par l’IA peut être incorrect.">
            <a:extLst>
              <a:ext uri="{FF2B5EF4-FFF2-40B4-BE49-F238E27FC236}">
                <a16:creationId xmlns:a16="http://schemas.microsoft.com/office/drawing/2014/main" id="{760B4525-FB68-6B25-7C61-050024CF0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1144206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6064" y="1196119"/>
            <a:ext cx="8293257" cy="246221"/>
          </a:xfrm>
        </p:spPr>
        <p:txBody>
          <a:bodyPr/>
          <a:lstStyle/>
          <a:p>
            <a:r>
              <a:rPr lang="fr-FR" sz="2000" dirty="0">
                <a:solidFill>
                  <a:srgbClr val="006891"/>
                </a:solidFill>
              </a:rPr>
              <a:t>Votre plaquette d’information </a:t>
            </a:r>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48</a:t>
            </a:fld>
            <a:endParaRPr lang="en-US" altLang="fr-FR" dirty="0"/>
          </a:p>
        </p:txBody>
      </p:sp>
      <p:pic>
        <p:nvPicPr>
          <p:cNvPr id="5" name="Image 4"/>
          <p:cNvPicPr>
            <a:picLocks noChangeAspect="1"/>
          </p:cNvPicPr>
          <p:nvPr/>
        </p:nvPicPr>
        <p:blipFill>
          <a:blip r:embed="rId2"/>
          <a:stretch>
            <a:fillRect/>
          </a:stretch>
        </p:blipFill>
        <p:spPr>
          <a:xfrm rot="221287">
            <a:off x="1350785" y="1682475"/>
            <a:ext cx="2903234" cy="1998559"/>
          </a:xfrm>
          <a:prstGeom prst="rect">
            <a:avLst/>
          </a:prstGeom>
        </p:spPr>
      </p:pic>
      <p:grpSp>
        <p:nvGrpSpPr>
          <p:cNvPr id="12" name="Groupe 11"/>
          <p:cNvGrpSpPr/>
          <p:nvPr/>
        </p:nvGrpSpPr>
        <p:grpSpPr>
          <a:xfrm>
            <a:off x="454449" y="2302434"/>
            <a:ext cx="2780154" cy="1951352"/>
            <a:chOff x="432384" y="2617099"/>
            <a:chExt cx="2247097" cy="1438182"/>
          </a:xfrm>
        </p:grpSpPr>
        <p:pic>
          <p:nvPicPr>
            <p:cNvPr id="6" name="Image 5"/>
            <p:cNvPicPr>
              <a:picLocks noChangeAspect="1"/>
            </p:cNvPicPr>
            <p:nvPr/>
          </p:nvPicPr>
          <p:blipFill>
            <a:blip r:embed="rId3"/>
            <a:stretch>
              <a:fillRect/>
            </a:stretch>
          </p:blipFill>
          <p:spPr>
            <a:xfrm rot="9729162" flipH="1" flipV="1">
              <a:off x="432384" y="2617099"/>
              <a:ext cx="2247097" cy="1438182"/>
            </a:xfrm>
            <a:prstGeom prst="rect">
              <a:avLst/>
            </a:prstGeom>
          </p:spPr>
        </p:pic>
        <p:sp>
          <p:nvSpPr>
            <p:cNvPr id="3" name="Rectangle 2"/>
            <p:cNvSpPr/>
            <p:nvPr/>
          </p:nvSpPr>
          <p:spPr>
            <a:xfrm rot="20540232">
              <a:off x="1833381" y="3676165"/>
              <a:ext cx="577017" cy="22271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 name="Titre 1"/>
          <p:cNvSpPr txBox="1">
            <a:spLocks/>
          </p:cNvSpPr>
          <p:nvPr/>
        </p:nvSpPr>
        <p:spPr bwMode="auto">
          <a:xfrm>
            <a:off x="5120644" y="1209872"/>
            <a:ext cx="8216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ct val="80000"/>
              </a:lnSpc>
              <a:spcBef>
                <a:spcPct val="0"/>
              </a:spcBef>
              <a:spcAft>
                <a:spcPct val="0"/>
              </a:spcAft>
              <a:defRPr sz="3200" b="1" kern="1200">
                <a:solidFill>
                  <a:srgbClr val="006897"/>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r>
              <a:rPr lang="fr-FR" sz="2000" dirty="0">
                <a:solidFill>
                  <a:srgbClr val="006891"/>
                </a:solidFill>
              </a:rPr>
              <a:t>Votre Guide adhérent</a:t>
            </a:r>
          </a:p>
        </p:txBody>
      </p:sp>
      <p:pic>
        <p:nvPicPr>
          <p:cNvPr id="9" name="Image 8"/>
          <p:cNvPicPr>
            <a:picLocks noChangeAspect="1"/>
          </p:cNvPicPr>
          <p:nvPr/>
        </p:nvPicPr>
        <p:blipFill>
          <a:blip r:embed="rId4"/>
          <a:stretch>
            <a:fillRect/>
          </a:stretch>
        </p:blipFill>
        <p:spPr>
          <a:xfrm rot="1098146">
            <a:off x="5755093" y="1601696"/>
            <a:ext cx="1676485" cy="2379885"/>
          </a:xfrm>
          <a:prstGeom prst="rect">
            <a:avLst/>
          </a:prstGeom>
        </p:spPr>
      </p:pic>
      <p:pic>
        <p:nvPicPr>
          <p:cNvPr id="10" name="Image 9"/>
          <p:cNvPicPr>
            <a:picLocks noChangeAspect="1"/>
          </p:cNvPicPr>
          <p:nvPr/>
        </p:nvPicPr>
        <p:blipFill>
          <a:blip r:embed="rId5"/>
          <a:stretch>
            <a:fillRect/>
          </a:stretch>
        </p:blipFill>
        <p:spPr>
          <a:xfrm rot="1903138">
            <a:off x="7139451" y="2123140"/>
            <a:ext cx="1600822" cy="2257501"/>
          </a:xfrm>
          <a:prstGeom prst="rect">
            <a:avLst/>
          </a:prstGeom>
        </p:spPr>
      </p:pic>
      <p:pic>
        <p:nvPicPr>
          <p:cNvPr id="11" name="Image 10"/>
          <p:cNvPicPr>
            <a:picLocks noChangeAspect="1"/>
          </p:cNvPicPr>
          <p:nvPr/>
        </p:nvPicPr>
        <p:blipFill>
          <a:blip r:embed="rId6"/>
          <a:stretch>
            <a:fillRect/>
          </a:stretch>
        </p:blipFill>
        <p:spPr>
          <a:xfrm rot="20772265">
            <a:off x="4830668" y="2170343"/>
            <a:ext cx="1674659" cy="2344733"/>
          </a:xfrm>
          <a:prstGeom prst="rect">
            <a:avLst/>
          </a:prstGeom>
        </p:spPr>
      </p:pic>
      <p:sp>
        <p:nvSpPr>
          <p:cNvPr id="8" name="ZoneTexte 7">
            <a:extLst>
              <a:ext uri="{FF2B5EF4-FFF2-40B4-BE49-F238E27FC236}">
                <a16:creationId xmlns:a16="http://schemas.microsoft.com/office/drawing/2014/main" id="{98725C8F-7268-4145-B7D8-20762342873F}"/>
              </a:ext>
            </a:extLst>
          </p:cNvPr>
          <p:cNvSpPr txBox="1"/>
          <p:nvPr/>
        </p:nvSpPr>
        <p:spPr>
          <a:xfrm>
            <a:off x="364142" y="307497"/>
            <a:ext cx="8075851" cy="584775"/>
          </a:xfrm>
          <a:prstGeom prst="rect">
            <a:avLst/>
          </a:prstGeom>
          <a:noFill/>
        </p:spPr>
        <p:txBody>
          <a:bodyPr wrap="square" rtlCol="0">
            <a:spAutoFit/>
          </a:bodyPr>
          <a:lstStyle/>
          <a:p>
            <a:r>
              <a:rPr lang="fr-FR" sz="3200" b="1" dirty="0">
                <a:solidFill>
                  <a:srgbClr val="006897"/>
                </a:solidFill>
                <a:latin typeface="Arial" panose="020B0604020202020204" pitchFamily="34" charset="0"/>
                <a:cs typeface="Arial" panose="020B0604020202020204" pitchFamily="34" charset="0"/>
              </a:rPr>
              <a:t>Les outils de communication </a:t>
            </a:r>
          </a:p>
        </p:txBody>
      </p:sp>
      <p:pic>
        <p:nvPicPr>
          <p:cNvPr id="13" name="Image 12" descr="Une image contenant texte, Graphique, Police, logo&#10;&#10;Le contenu généré par l’IA peut être incorrect.">
            <a:extLst>
              <a:ext uri="{FF2B5EF4-FFF2-40B4-BE49-F238E27FC236}">
                <a16:creationId xmlns:a16="http://schemas.microsoft.com/office/drawing/2014/main" id="{88D4C14B-BFE7-0D61-830B-4F85567E3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3241159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COLLECTIVITES :</a:t>
            </a:r>
          </a:p>
          <a:p>
            <a:r>
              <a:rPr lang="fr-FR" dirty="0">
                <a:solidFill>
                  <a:srgbClr val="CCFF33"/>
                </a:solidFill>
              </a:rPr>
              <a:t>Bruno PAULIN</a:t>
            </a:r>
          </a:p>
          <a:p>
            <a:r>
              <a:rPr lang="fr-FR" dirty="0">
                <a:solidFill>
                  <a:srgbClr val="CCFF33"/>
                </a:solidFill>
              </a:rPr>
              <a:t>Responsable développement 55</a:t>
            </a:r>
          </a:p>
          <a:p>
            <a:r>
              <a:rPr lang="fr-FR" dirty="0">
                <a:solidFill>
                  <a:srgbClr val="B3F200"/>
                </a:solidFill>
                <a:hlinkClick r:id="rId2">
                  <a:extLst>
                    <a:ext uri="{A12FA001-AC4F-418D-AE19-62706E023703}">
                      <ahyp:hlinkClr xmlns:ahyp="http://schemas.microsoft.com/office/drawing/2018/hyperlinkcolor" val="tx"/>
                    </a:ext>
                  </a:extLst>
                </a:hlinkClick>
              </a:rPr>
              <a:t>bruno.paulin@mnt.fr</a:t>
            </a:r>
            <a:endParaRPr lang="fr-FR" dirty="0">
              <a:solidFill>
                <a:srgbClr val="B3F200"/>
              </a:solidFill>
            </a:endParaRPr>
          </a:p>
          <a:p>
            <a:endParaRPr lang="fr-FR" dirty="0">
              <a:solidFill>
                <a:srgbClr val="B3F200"/>
              </a:solidFill>
            </a:endParaRPr>
          </a:p>
          <a:p>
            <a:r>
              <a:rPr lang="fr-FR" dirty="0"/>
              <a:t>AGENTS : </a:t>
            </a:r>
          </a:p>
          <a:p>
            <a:r>
              <a:rPr lang="fr-FR" dirty="0">
                <a:solidFill>
                  <a:srgbClr val="CCFF33"/>
                </a:solidFill>
              </a:rPr>
              <a:t>web-adh-d055@mnt.fr</a:t>
            </a:r>
          </a:p>
        </p:txBody>
      </p:sp>
      <p:sp>
        <p:nvSpPr>
          <p:cNvPr id="3" name="Titre 1"/>
          <p:cNvSpPr txBox="1">
            <a:spLocks/>
          </p:cNvSpPr>
          <p:nvPr/>
        </p:nvSpPr>
        <p:spPr>
          <a:xfrm>
            <a:off x="0" y="467995"/>
            <a:ext cx="9144000" cy="590931"/>
          </a:xfrm>
          <a:prstGeom prst="rect">
            <a:avLst/>
          </a:prstGeom>
        </p:spPr>
        <p:txBody>
          <a:bodyPr/>
          <a:lstStyle>
            <a:lvl1pPr algn="l" defTabSz="457200" rtl="0" eaLnBrk="0" fontAlgn="base" hangingPunct="0">
              <a:lnSpc>
                <a:spcPct val="80000"/>
              </a:lnSpc>
              <a:spcBef>
                <a:spcPct val="0"/>
              </a:spcBef>
              <a:spcAft>
                <a:spcPct val="0"/>
              </a:spcAft>
              <a:defRPr sz="3200" b="1" kern="1200">
                <a:solidFill>
                  <a:srgbClr val="006897"/>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200"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2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4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6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800" algn="l" defTabSz="457200"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a:lstStyle>
          <a:p>
            <a:pPr algn="ctr"/>
            <a:r>
              <a:rPr lang="fr-FR" altLang="fr-FR" dirty="0">
                <a:solidFill>
                  <a:schemeClr val="bg1"/>
                </a:solidFill>
              </a:rPr>
              <a:t>Vos contacts</a:t>
            </a:r>
          </a:p>
        </p:txBody>
      </p:sp>
      <p:pic>
        <p:nvPicPr>
          <p:cNvPr id="4" name="Image 3" descr="Une image contenant texte, Graphique, Police, logo&#10;&#10;Le contenu généré par l’IA peut être incorrect.">
            <a:extLst>
              <a:ext uri="{FF2B5EF4-FFF2-40B4-BE49-F238E27FC236}">
                <a16:creationId xmlns:a16="http://schemas.microsoft.com/office/drawing/2014/main" id="{F9C5F4FD-AD0D-DB39-16BB-456440F8B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719" y="126470"/>
            <a:ext cx="687343" cy="687343"/>
          </a:xfrm>
          <a:prstGeom prst="rect">
            <a:avLst/>
          </a:prstGeom>
          <a:ln w="28575">
            <a:solidFill>
              <a:srgbClr val="B3F200"/>
            </a:solidFill>
          </a:ln>
        </p:spPr>
      </p:pic>
    </p:spTree>
    <p:extLst>
      <p:ext uri="{BB962C8B-B14F-4D97-AF65-F5344CB8AC3E}">
        <p14:creationId xmlns:p14="http://schemas.microsoft.com/office/powerpoint/2010/main" val="373521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45D3755-C3E2-975E-DE68-CDECC4B526EC}"/>
              </a:ext>
            </a:extLst>
          </p:cNvPr>
          <p:cNvSpPr>
            <a:spLocks noGrp="1"/>
          </p:cNvSpPr>
          <p:nvPr>
            <p:ph type="title"/>
          </p:nvPr>
        </p:nvSpPr>
        <p:spPr>
          <a:xfrm>
            <a:off x="445770" y="141453"/>
            <a:ext cx="8155305" cy="1260154"/>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Une nouvelle obligation pour les employeurs territoriaux</a:t>
            </a:r>
          </a:p>
        </p:txBody>
      </p:sp>
      <p:grpSp>
        <p:nvGrpSpPr>
          <p:cNvPr id="19" name="Groupe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2925099"/>
            <a:ext cx="2219420" cy="2219420"/>
            <a:chOff x="0" y="12289"/>
            <a:chExt cx="3550" cy="3551"/>
          </a:xfrm>
        </p:grpSpPr>
        <p:sp>
          <p:nvSpPr>
            <p:cNvPr id="20" name="Forme libre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sp>
          <p:nvSpPr>
            <p:cNvPr id="21" name="Forme libre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sp>
          <p:nvSpPr>
            <p:cNvPr id="22" name="Forme libre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rtlCol="0" anchor="t" anchorCtr="0" upright="1">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endParaRPr lang="fr-FR" sz="1013" dirty="0">
                <a:solidFill>
                  <a:schemeClr val="bg1"/>
                </a:solidFill>
              </a:endParaRPr>
            </a:p>
          </p:txBody>
        </p:sp>
      </p:grpSp>
      <p:sp>
        <p:nvSpPr>
          <p:cNvPr id="4" name="Rectangle 8">
            <a:extLst>
              <a:ext uri="{FF2B5EF4-FFF2-40B4-BE49-F238E27FC236}">
                <a16:creationId xmlns:a16="http://schemas.microsoft.com/office/drawing/2014/main" id="{C5EA0D8A-F716-6D5D-BE96-CF38C006994D}"/>
              </a:ext>
            </a:extLst>
          </p:cNvPr>
          <p:cNvSpPr/>
          <p:nvPr/>
        </p:nvSpPr>
        <p:spPr>
          <a:xfrm>
            <a:off x="4387645" y="4805264"/>
            <a:ext cx="4483509" cy="289115"/>
          </a:xfrm>
          <a:prstGeom prst="horizontalScroll">
            <a:avLst/>
          </a:prstGeom>
          <a:solidFill>
            <a:schemeClr val="accent2">
              <a:lumMod val="20000"/>
              <a:lumOff val="80000"/>
            </a:schemeClr>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just"/>
            <a:r>
              <a:rPr lang="fr-FR" sz="900" dirty="0">
                <a:solidFill>
                  <a:schemeClr val="bg1"/>
                </a:solidFill>
                <a:hlinkClick r:id="rId3">
                  <a:extLst>
                    <a:ext uri="{A12FA001-AC4F-418D-AE19-62706E023703}">
                      <ahyp:hlinkClr xmlns:ahyp="http://schemas.microsoft.com/office/drawing/2018/hyperlinkcolor" val="tx"/>
                    </a:ext>
                  </a:extLst>
                </a:hlinkClick>
              </a:rPr>
              <a:t>ordonnance n° 2021-175 du 17 février 2021</a:t>
            </a:r>
            <a:r>
              <a:rPr lang="fr-FR" sz="900" dirty="0">
                <a:solidFill>
                  <a:schemeClr val="bg1"/>
                </a:solidFill>
              </a:rPr>
              <a:t>  &amp;</a:t>
            </a:r>
            <a:r>
              <a:rPr lang="fr-FR" sz="900" dirty="0">
                <a:solidFill>
                  <a:schemeClr val="bg1"/>
                </a:solidFill>
                <a:hlinkClick r:id="rId4">
                  <a:extLst>
                    <a:ext uri="{A12FA001-AC4F-418D-AE19-62706E023703}">
                      <ahyp:hlinkClr xmlns:ahyp="http://schemas.microsoft.com/office/drawing/2018/hyperlinkcolor" val="tx"/>
                    </a:ext>
                  </a:extLst>
                </a:hlinkClick>
              </a:rPr>
              <a:t> décret n° 2022-581 du 20 avril 2022</a:t>
            </a:r>
            <a:r>
              <a:rPr lang="fr-FR" sz="900" dirty="0">
                <a:solidFill>
                  <a:schemeClr val="bg1"/>
                </a:solidFill>
              </a:rPr>
              <a:t> </a:t>
            </a:r>
          </a:p>
        </p:txBody>
      </p:sp>
      <p:pic>
        <p:nvPicPr>
          <p:cNvPr id="5" name="Image 4" descr="Une image contenant texte, Graphique, Police, logo&#10;&#10;Le contenu généré par l’IA peut être incorrect.">
            <a:extLst>
              <a:ext uri="{FF2B5EF4-FFF2-40B4-BE49-F238E27FC236}">
                <a16:creationId xmlns:a16="http://schemas.microsoft.com/office/drawing/2014/main" id="{22921BC9-6B1B-AE1F-93D7-4CFEADF4E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574" y="49122"/>
            <a:ext cx="1427248" cy="1427248"/>
          </a:xfrm>
          <a:prstGeom prst="rect">
            <a:avLst/>
          </a:prstGeom>
        </p:spPr>
      </p:pic>
      <p:sp>
        <p:nvSpPr>
          <p:cNvPr id="7" name="Espace réservé du texte 6">
            <a:extLst>
              <a:ext uri="{FF2B5EF4-FFF2-40B4-BE49-F238E27FC236}">
                <a16:creationId xmlns:a16="http://schemas.microsoft.com/office/drawing/2014/main" id="{F70BD87D-F7DA-961B-4024-A354DC87D168}"/>
              </a:ext>
            </a:extLst>
          </p:cNvPr>
          <p:cNvSpPr>
            <a:spLocks noGrp="1"/>
          </p:cNvSpPr>
          <p:nvPr>
            <p:ph sz="quarter" idx="13"/>
          </p:nvPr>
        </p:nvSpPr>
        <p:spPr>
          <a:xfrm>
            <a:off x="1193034" y="1607036"/>
            <a:ext cx="7109807" cy="2900602"/>
          </a:xfrm>
        </p:spPr>
        <p:txBody>
          <a:bodyPr rtlCol="0">
            <a:normAutofit lnSpcReduction="10000"/>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rtl="0">
              <a:buNone/>
            </a:pPr>
            <a:r>
              <a:rPr lang="fr-FR" sz="2400" b="1" u="sng" dirty="0">
                <a:solidFill>
                  <a:schemeClr val="bg1"/>
                </a:solidFill>
              </a:rPr>
              <a:t>À compter du 01/01/2026</a:t>
            </a:r>
            <a:r>
              <a:rPr lang="fr-FR" sz="2400" b="1" dirty="0">
                <a:solidFill>
                  <a:schemeClr val="bg1"/>
                </a:solidFill>
              </a:rPr>
              <a:t> </a:t>
            </a:r>
            <a:r>
              <a:rPr lang="fr-FR" sz="2400" dirty="0">
                <a:solidFill>
                  <a:schemeClr val="bg1"/>
                </a:solidFill>
              </a:rPr>
              <a:t>:</a:t>
            </a:r>
          </a:p>
          <a:p>
            <a:pPr rtl="0"/>
            <a:r>
              <a:rPr lang="fr-FR" sz="2400" dirty="0">
                <a:solidFill>
                  <a:schemeClr val="bg1"/>
                </a:solidFill>
              </a:rPr>
              <a:t>l’employeur doit proposer une solution « complémentaire santé » à ses agents </a:t>
            </a:r>
          </a:p>
          <a:p>
            <a:r>
              <a:rPr lang="fr-FR" sz="2400" dirty="0">
                <a:solidFill>
                  <a:schemeClr val="bg1"/>
                </a:solidFill>
              </a:rPr>
              <a:t>contribuer financièrement dans un minimum de 15 € par mois et par agent  </a:t>
            </a:r>
          </a:p>
          <a:p>
            <a:r>
              <a:rPr lang="fr-FR" sz="2400" dirty="0">
                <a:solidFill>
                  <a:schemeClr val="bg1"/>
                </a:solidFill>
              </a:rPr>
              <a:t>mener un débat portant sur la PSC à chaque renouvellement des assemblées délibérantes </a:t>
            </a:r>
          </a:p>
        </p:txBody>
      </p:sp>
    </p:spTree>
    <p:extLst>
      <p:ext uri="{BB962C8B-B14F-4D97-AF65-F5344CB8AC3E}">
        <p14:creationId xmlns:p14="http://schemas.microsoft.com/office/powerpoint/2010/main" val="3200312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0BF65-C84B-45C3-72CA-AFDA68851174}"/>
              </a:ext>
            </a:extLst>
          </p:cNvPr>
          <p:cNvSpPr>
            <a:spLocks noGrp="1"/>
          </p:cNvSpPr>
          <p:nvPr>
            <p:ph type="title"/>
          </p:nvPr>
        </p:nvSpPr>
        <p:spPr>
          <a:xfrm>
            <a:off x="445771" y="142180"/>
            <a:ext cx="5090810" cy="1195130"/>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Démarches de mise en place  </a:t>
            </a:r>
          </a:p>
        </p:txBody>
      </p:sp>
      <p:sp>
        <p:nvSpPr>
          <p:cNvPr id="5" name="Espace réservé du contenu 4">
            <a:extLst>
              <a:ext uri="{FF2B5EF4-FFF2-40B4-BE49-F238E27FC236}">
                <a16:creationId xmlns:a16="http://schemas.microsoft.com/office/drawing/2014/main" id="{05F635EB-6819-EB7F-E540-B94EA6978271}"/>
              </a:ext>
            </a:extLst>
          </p:cNvPr>
          <p:cNvSpPr>
            <a:spLocks noGrp="1"/>
          </p:cNvSpPr>
          <p:nvPr>
            <p:ph sz="quarter" idx="13"/>
          </p:nvPr>
        </p:nvSpPr>
        <p:spPr>
          <a:xfrm>
            <a:off x="445770" y="1778024"/>
            <a:ext cx="7137980" cy="2781388"/>
          </a:xfrm>
        </p:spPr>
        <p:txBody>
          <a:bodyPr>
            <a:norm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buNone/>
            </a:pPr>
            <a:r>
              <a:rPr lang="fr-FR" sz="2400" u="sng" dirty="0">
                <a:solidFill>
                  <a:schemeClr val="bg1"/>
                </a:solidFill>
              </a:rPr>
              <a:t>Le préalable</a:t>
            </a:r>
            <a:r>
              <a:rPr lang="fr-FR" sz="2400" dirty="0">
                <a:solidFill>
                  <a:schemeClr val="bg1"/>
                </a:solidFill>
              </a:rPr>
              <a:t> </a:t>
            </a:r>
            <a:r>
              <a:rPr lang="fr-FR" sz="2400" b="0" dirty="0">
                <a:solidFill>
                  <a:schemeClr val="bg1"/>
                </a:solidFill>
              </a:rPr>
              <a:t>: élaborer le contrat </a:t>
            </a:r>
          </a:p>
          <a:p>
            <a:pPr marL="0" indent="0">
              <a:buNone/>
            </a:pPr>
            <a:r>
              <a:rPr lang="fr-FR" sz="2400" b="0" dirty="0">
                <a:solidFill>
                  <a:schemeClr val="bg1"/>
                </a:solidFill>
              </a:rPr>
              <a:t>-  le Centre de Gestion réalise les démarches de mise </a:t>
            </a:r>
          </a:p>
          <a:p>
            <a:pPr marL="204788" indent="0">
              <a:spcBef>
                <a:spcPts val="150"/>
              </a:spcBef>
              <a:buNone/>
            </a:pPr>
            <a:r>
              <a:rPr lang="fr-FR" sz="2400" b="0" dirty="0">
                <a:solidFill>
                  <a:schemeClr val="bg1"/>
                </a:solidFill>
              </a:rPr>
              <a:t>en concurrence : cahier des charges, publications, rétroplanning, sélection des candidats, … </a:t>
            </a:r>
          </a:p>
          <a:p>
            <a:pPr marL="204788" indent="0">
              <a:spcBef>
                <a:spcPts val="150"/>
              </a:spcBef>
              <a:buNone/>
            </a:pPr>
            <a:r>
              <a:rPr lang="fr-FR" sz="1400" b="0" dirty="0">
                <a:solidFill>
                  <a:schemeClr val="bg1"/>
                </a:solidFill>
                <a:sym typeface="Wingdings" panose="05000000000000000000" pitchFamily="2" charset="2"/>
              </a:rPr>
              <a:t></a:t>
            </a:r>
            <a:r>
              <a:rPr lang="fr-FR" sz="2400" b="0" dirty="0">
                <a:solidFill>
                  <a:schemeClr val="bg1"/>
                </a:solidFill>
                <a:sym typeface="Wingdings" panose="05000000000000000000" pitchFamily="2" charset="2"/>
              </a:rPr>
              <a:t>le CDG fait appel à un AMO </a:t>
            </a:r>
          </a:p>
          <a:p>
            <a:pPr marL="333375" indent="0">
              <a:spcBef>
                <a:spcPts val="150"/>
              </a:spcBef>
              <a:buNone/>
            </a:pPr>
            <a:endParaRPr lang="fr-FR" sz="2400" b="0" dirty="0">
              <a:solidFill>
                <a:schemeClr val="bg1"/>
              </a:solidFill>
              <a:sym typeface="Wingdings" panose="05000000000000000000" pitchFamily="2" charset="2"/>
            </a:endParaRPr>
          </a:p>
          <a:p>
            <a:pPr marL="0" indent="0">
              <a:spcBef>
                <a:spcPts val="150"/>
              </a:spcBef>
              <a:buNone/>
            </a:pPr>
            <a:r>
              <a:rPr lang="fr-FR" sz="2400" b="0" dirty="0">
                <a:solidFill>
                  <a:schemeClr val="bg1"/>
                </a:solidFill>
                <a:sym typeface="Wingdings" panose="05000000000000000000" pitchFamily="2" charset="2"/>
              </a:rPr>
              <a:t>-  le projet d’une année civile, mobilisant +/- 1 ETP</a:t>
            </a:r>
          </a:p>
          <a:p>
            <a:pPr>
              <a:spcBef>
                <a:spcPts val="150"/>
              </a:spcBef>
              <a:buFont typeface="Wingdings" panose="05000000000000000000" pitchFamily="2" charset="2"/>
              <a:buChar char="à"/>
            </a:pPr>
            <a:endParaRPr lang="fr-FR" dirty="0">
              <a:solidFill>
                <a:schemeClr val="bg1"/>
              </a:solidFill>
              <a:sym typeface="Wingdings" panose="05000000000000000000" pitchFamily="2" charset="2"/>
            </a:endParaRPr>
          </a:p>
          <a:p>
            <a:pPr marL="0" indent="0">
              <a:spcBef>
                <a:spcPts val="150"/>
              </a:spcBef>
              <a:buNone/>
            </a:pPr>
            <a:endParaRPr lang="fr-FR" dirty="0">
              <a:solidFill>
                <a:schemeClr val="bg1"/>
              </a:solidFill>
            </a:endParaRPr>
          </a:p>
        </p:txBody>
      </p:sp>
      <p:pic>
        <p:nvPicPr>
          <p:cNvPr id="11" name="Image 10" descr="Une image contenant texte, Graphique, Police, logo&#10;&#10;Le contenu généré par l’IA peut être incorrect.">
            <a:extLst>
              <a:ext uri="{FF2B5EF4-FFF2-40B4-BE49-F238E27FC236}">
                <a16:creationId xmlns:a16="http://schemas.microsoft.com/office/drawing/2014/main" id="{718A07D5-72BE-32E6-2679-D7D1345FF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663" y="3716253"/>
            <a:ext cx="1427248" cy="1427248"/>
          </a:xfrm>
          <a:prstGeom prst="rect">
            <a:avLst/>
          </a:prstGeom>
        </p:spPr>
      </p:pic>
    </p:spTree>
    <p:extLst>
      <p:ext uri="{BB962C8B-B14F-4D97-AF65-F5344CB8AC3E}">
        <p14:creationId xmlns:p14="http://schemas.microsoft.com/office/powerpoint/2010/main" val="3414887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8CE5-2355-D723-7CD8-3B9AF605E2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A5F492-BA20-4B67-012A-76FFA87A6398}"/>
              </a:ext>
            </a:extLst>
          </p:cNvPr>
          <p:cNvSpPr>
            <a:spLocks noGrp="1"/>
          </p:cNvSpPr>
          <p:nvPr>
            <p:ph type="title"/>
          </p:nvPr>
        </p:nvSpPr>
        <p:spPr>
          <a:xfrm>
            <a:off x="445771" y="142180"/>
            <a:ext cx="5090810" cy="1195130"/>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Démarches de mise en place  </a:t>
            </a:r>
          </a:p>
        </p:txBody>
      </p:sp>
      <p:sp>
        <p:nvSpPr>
          <p:cNvPr id="5" name="Espace réservé du contenu 4">
            <a:extLst>
              <a:ext uri="{FF2B5EF4-FFF2-40B4-BE49-F238E27FC236}">
                <a16:creationId xmlns:a16="http://schemas.microsoft.com/office/drawing/2014/main" id="{2B45652A-556D-132B-0073-C796273B9581}"/>
              </a:ext>
            </a:extLst>
          </p:cNvPr>
          <p:cNvSpPr>
            <a:spLocks noGrp="1"/>
          </p:cNvSpPr>
          <p:nvPr>
            <p:ph sz="quarter" idx="13"/>
          </p:nvPr>
        </p:nvSpPr>
        <p:spPr>
          <a:xfrm>
            <a:off x="445771" y="1510265"/>
            <a:ext cx="8589479" cy="3574241"/>
          </a:xfrm>
        </p:spPr>
        <p:txBody>
          <a:bodyPr>
            <a:normAutofit lnSpcReduction="10000"/>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spcAft>
                <a:spcPts val="750"/>
              </a:spcAft>
              <a:buNone/>
            </a:pPr>
            <a:r>
              <a:rPr lang="fr-FR" sz="2400" u="sng" dirty="0">
                <a:solidFill>
                  <a:schemeClr val="bg1"/>
                </a:solidFill>
              </a:rPr>
              <a:t>Adhérer au contrat</a:t>
            </a:r>
            <a:r>
              <a:rPr lang="fr-FR" sz="2400" dirty="0">
                <a:solidFill>
                  <a:schemeClr val="bg1"/>
                </a:solidFill>
              </a:rPr>
              <a:t> </a:t>
            </a:r>
            <a:r>
              <a:rPr lang="fr-FR" sz="2400" b="0" dirty="0">
                <a:solidFill>
                  <a:schemeClr val="bg1"/>
                </a:solidFill>
              </a:rPr>
              <a:t>:</a:t>
            </a:r>
          </a:p>
          <a:p>
            <a:pPr marL="0" indent="0">
              <a:spcBef>
                <a:spcPts val="750"/>
              </a:spcBef>
              <a:buNone/>
            </a:pPr>
            <a:r>
              <a:rPr lang="fr-FR" sz="2475" dirty="0">
                <a:solidFill>
                  <a:schemeClr val="tx2"/>
                </a:solidFill>
                <a:latin typeface="Aptos Black" panose="020B0004020202020204" pitchFamily="34" charset="0"/>
              </a:rPr>
              <a:t>1. saisir le CST </a:t>
            </a:r>
          </a:p>
          <a:p>
            <a:pPr marL="539354" lvl="3" indent="-211931">
              <a:spcBef>
                <a:spcPts val="375"/>
              </a:spcBef>
            </a:pPr>
            <a:r>
              <a:rPr lang="fr-FR" sz="2100" dirty="0">
                <a:solidFill>
                  <a:schemeClr val="bg1"/>
                </a:solidFill>
              </a:rPr>
              <a:t>21 octobre 2025</a:t>
            </a:r>
          </a:p>
          <a:p>
            <a:pPr marL="539354" lvl="3" indent="-211931">
              <a:spcBef>
                <a:spcPts val="375"/>
              </a:spcBef>
            </a:pPr>
            <a:r>
              <a:rPr lang="fr-FR" sz="2100" dirty="0">
                <a:solidFill>
                  <a:schemeClr val="bg1"/>
                </a:solidFill>
              </a:rPr>
              <a:t>17 novembre 2025</a:t>
            </a:r>
          </a:p>
          <a:p>
            <a:pPr marL="539354" lvl="3" indent="-211931">
              <a:spcBef>
                <a:spcPts val="375"/>
              </a:spcBef>
            </a:pPr>
            <a:r>
              <a:rPr lang="fr-FR" sz="2100" dirty="0">
                <a:solidFill>
                  <a:schemeClr val="bg1"/>
                </a:solidFill>
              </a:rPr>
              <a:t>16 décembre 2025</a:t>
            </a:r>
          </a:p>
          <a:p>
            <a:pPr marL="327422" lvl="3" indent="0">
              <a:spcBef>
                <a:spcPts val="375"/>
              </a:spcBef>
              <a:buNone/>
            </a:pPr>
            <a:endParaRPr lang="fr-FR" sz="900" dirty="0">
              <a:solidFill>
                <a:schemeClr val="bg1"/>
              </a:solidFill>
            </a:endParaRPr>
          </a:p>
          <a:p>
            <a:pPr marL="0" lvl="3" indent="0">
              <a:spcBef>
                <a:spcPts val="375"/>
              </a:spcBef>
              <a:buNone/>
            </a:pPr>
            <a:r>
              <a:rPr lang="fr-FR" dirty="0">
                <a:solidFill>
                  <a:schemeClr val="bg1"/>
                </a:solidFill>
                <a:sym typeface="Wingdings" panose="05000000000000000000" pitchFamily="2" charset="2"/>
              </a:rPr>
              <a:t></a:t>
            </a:r>
            <a:r>
              <a:rPr lang="fr-FR" sz="2100" dirty="0">
                <a:solidFill>
                  <a:schemeClr val="bg1"/>
                </a:solidFill>
                <a:sym typeface="Wingdings" panose="05000000000000000000" pitchFamily="2" charset="2"/>
              </a:rPr>
              <a:t> </a:t>
            </a:r>
            <a:r>
              <a:rPr lang="fr-FR" sz="2100" b="1" dirty="0">
                <a:solidFill>
                  <a:schemeClr val="bg1"/>
                </a:solidFill>
                <a:sym typeface="Wingdings" panose="05000000000000000000" pitchFamily="2" charset="2"/>
              </a:rPr>
              <a:t>é</a:t>
            </a:r>
            <a:r>
              <a:rPr lang="fr-FR" sz="2100" b="1" dirty="0">
                <a:solidFill>
                  <a:schemeClr val="bg1"/>
                </a:solidFill>
              </a:rPr>
              <a:t>léments à soumettre aux CST </a:t>
            </a:r>
            <a:r>
              <a:rPr lang="fr-FR" sz="2100" dirty="0">
                <a:solidFill>
                  <a:schemeClr val="bg1"/>
                </a:solidFill>
              </a:rPr>
              <a:t>: </a:t>
            </a:r>
          </a:p>
          <a:p>
            <a:pPr marL="606029" lvl="6" indent="-272654"/>
            <a:r>
              <a:rPr lang="fr-FR" sz="1950" dirty="0">
                <a:solidFill>
                  <a:schemeClr val="bg1"/>
                </a:solidFill>
              </a:rPr>
              <a:t>risque et levier choisi par l’employeur (convention de participation ou labélisation) </a:t>
            </a:r>
          </a:p>
          <a:p>
            <a:pPr marL="606029" lvl="6" indent="-272654"/>
            <a:r>
              <a:rPr lang="fr-FR" sz="1950" dirty="0">
                <a:solidFill>
                  <a:schemeClr val="bg1"/>
                </a:solidFill>
              </a:rPr>
              <a:t>montant de la participation financière + éventuels critères de modulation et le mode de versement (précompte + mensuels)</a:t>
            </a:r>
          </a:p>
          <a:p>
            <a:pPr lvl="3">
              <a:buFont typeface="Wingdings" panose="05000000000000000000" pitchFamily="2" charset="2"/>
              <a:buChar char="à"/>
            </a:pPr>
            <a:endParaRPr lang="fr-FR" sz="2100" b="0" dirty="0">
              <a:solidFill>
                <a:schemeClr val="bg1"/>
              </a:solidFill>
            </a:endParaRPr>
          </a:p>
          <a:p>
            <a:pPr marL="0" indent="0">
              <a:buNone/>
            </a:pPr>
            <a:endParaRPr lang="fr-FR" sz="2400" b="0" dirty="0">
              <a:solidFill>
                <a:schemeClr val="bg1"/>
              </a:solidFill>
              <a:sym typeface="Wingdings" panose="05000000000000000000" pitchFamily="2" charset="2"/>
            </a:endParaRPr>
          </a:p>
          <a:p>
            <a:pPr marL="0" indent="0">
              <a:buNone/>
            </a:pPr>
            <a:endParaRPr lang="fr-FR" dirty="0">
              <a:solidFill>
                <a:schemeClr val="bg1"/>
              </a:solidFill>
              <a:sym typeface="Wingdings" panose="05000000000000000000" pitchFamily="2" charset="2"/>
            </a:endParaRPr>
          </a:p>
          <a:p>
            <a:pPr marL="0" indent="0">
              <a:spcBef>
                <a:spcPts val="150"/>
              </a:spcBef>
              <a:buNone/>
            </a:pPr>
            <a:endParaRPr lang="fr-FR" dirty="0">
              <a:solidFill>
                <a:schemeClr val="bg1"/>
              </a:solidFill>
            </a:endParaRPr>
          </a:p>
        </p:txBody>
      </p:sp>
      <p:pic>
        <p:nvPicPr>
          <p:cNvPr id="4" name="Image 3" descr="Une image contenant texte, Graphique, Police, logo&#10;&#10;Le contenu généré par l’IA peut être incorrect.">
            <a:extLst>
              <a:ext uri="{FF2B5EF4-FFF2-40B4-BE49-F238E27FC236}">
                <a16:creationId xmlns:a16="http://schemas.microsoft.com/office/drawing/2014/main" id="{6DFE1835-E910-A7E4-52E5-8924C208E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630" y="2339652"/>
            <a:ext cx="1154247" cy="1154247"/>
          </a:xfrm>
          <a:prstGeom prst="rect">
            <a:avLst/>
          </a:prstGeom>
        </p:spPr>
      </p:pic>
      <p:sp>
        <p:nvSpPr>
          <p:cNvPr id="3" name="Accolade fermante 2">
            <a:extLst>
              <a:ext uri="{FF2B5EF4-FFF2-40B4-BE49-F238E27FC236}">
                <a16:creationId xmlns:a16="http://schemas.microsoft.com/office/drawing/2014/main" id="{27D3804B-EC93-E8FD-3C14-2BAD1F110630}"/>
              </a:ext>
            </a:extLst>
          </p:cNvPr>
          <p:cNvSpPr/>
          <p:nvPr/>
        </p:nvSpPr>
        <p:spPr>
          <a:xfrm>
            <a:off x="3303638" y="2439202"/>
            <a:ext cx="282625" cy="969896"/>
          </a:xfrm>
          <a:prstGeom prst="rightBrace">
            <a:avLst>
              <a:gd name="adj1" fmla="val 8333"/>
              <a:gd name="adj2" fmla="val 51278"/>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827100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7D6A-7E08-2910-59A7-8EA1FA3355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66B7E3-92E8-5EAF-AF5C-50DB24B77821}"/>
              </a:ext>
            </a:extLst>
          </p:cNvPr>
          <p:cNvSpPr>
            <a:spLocks noGrp="1"/>
          </p:cNvSpPr>
          <p:nvPr>
            <p:ph type="title"/>
          </p:nvPr>
        </p:nvSpPr>
        <p:spPr>
          <a:xfrm>
            <a:off x="445771" y="142180"/>
            <a:ext cx="5090810" cy="1195130"/>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Démarches de mise en place  </a:t>
            </a:r>
          </a:p>
        </p:txBody>
      </p:sp>
      <p:sp>
        <p:nvSpPr>
          <p:cNvPr id="5" name="Espace réservé du contenu 4">
            <a:extLst>
              <a:ext uri="{FF2B5EF4-FFF2-40B4-BE49-F238E27FC236}">
                <a16:creationId xmlns:a16="http://schemas.microsoft.com/office/drawing/2014/main" id="{489CF6C6-6A29-6B47-6149-9D79991A71E2}"/>
              </a:ext>
            </a:extLst>
          </p:cNvPr>
          <p:cNvSpPr>
            <a:spLocks noGrp="1"/>
          </p:cNvSpPr>
          <p:nvPr>
            <p:ph sz="quarter" idx="13"/>
          </p:nvPr>
        </p:nvSpPr>
        <p:spPr>
          <a:xfrm>
            <a:off x="445771" y="1569259"/>
            <a:ext cx="8589479" cy="3574241"/>
          </a:xfrm>
        </p:spPr>
        <p:txBody>
          <a:bodyPr>
            <a:norm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0" indent="0">
              <a:spcAft>
                <a:spcPts val="750"/>
              </a:spcAft>
              <a:buNone/>
            </a:pPr>
            <a:r>
              <a:rPr lang="fr-FR" sz="2400" u="sng" dirty="0">
                <a:solidFill>
                  <a:schemeClr val="bg1"/>
                </a:solidFill>
              </a:rPr>
              <a:t>Adhérer au contrat</a:t>
            </a:r>
            <a:r>
              <a:rPr lang="fr-FR" sz="2400" dirty="0">
                <a:solidFill>
                  <a:schemeClr val="bg1"/>
                </a:solidFill>
              </a:rPr>
              <a:t> </a:t>
            </a:r>
            <a:r>
              <a:rPr lang="fr-FR" sz="2400" b="0" dirty="0">
                <a:solidFill>
                  <a:schemeClr val="bg1"/>
                </a:solidFill>
              </a:rPr>
              <a:t>:</a:t>
            </a:r>
          </a:p>
          <a:p>
            <a:pPr marL="0" indent="0">
              <a:spcBef>
                <a:spcPts val="750"/>
              </a:spcBef>
              <a:buNone/>
            </a:pPr>
            <a:r>
              <a:rPr lang="fr-FR" sz="2475" dirty="0">
                <a:solidFill>
                  <a:schemeClr val="tx2"/>
                </a:solidFill>
                <a:latin typeface="Aptos Black" panose="020B0004020202020204" pitchFamily="34" charset="0"/>
              </a:rPr>
              <a:t>2. prendre une délibération </a:t>
            </a:r>
          </a:p>
          <a:p>
            <a:pPr marL="327422" lvl="3" indent="0">
              <a:spcBef>
                <a:spcPts val="375"/>
              </a:spcBef>
              <a:buNone/>
            </a:pPr>
            <a:endParaRPr lang="fr-FR" sz="600" dirty="0">
              <a:solidFill>
                <a:schemeClr val="bg1"/>
              </a:solidFill>
            </a:endParaRPr>
          </a:p>
          <a:p>
            <a:pPr marL="0" lvl="3" indent="0">
              <a:spcBef>
                <a:spcPts val="375"/>
              </a:spcBef>
              <a:buNone/>
            </a:pPr>
            <a:r>
              <a:rPr lang="fr-FR" dirty="0">
                <a:solidFill>
                  <a:schemeClr val="bg1"/>
                </a:solidFill>
                <a:sym typeface="Wingdings" panose="05000000000000000000" pitchFamily="2" charset="2"/>
              </a:rPr>
              <a:t></a:t>
            </a:r>
            <a:r>
              <a:rPr lang="fr-FR" sz="2100" dirty="0">
                <a:solidFill>
                  <a:schemeClr val="bg1"/>
                </a:solidFill>
                <a:sym typeface="Wingdings" panose="05000000000000000000" pitchFamily="2" charset="2"/>
              </a:rPr>
              <a:t> é</a:t>
            </a:r>
            <a:r>
              <a:rPr lang="fr-FR" sz="2100" dirty="0">
                <a:solidFill>
                  <a:schemeClr val="bg1"/>
                </a:solidFill>
              </a:rPr>
              <a:t>léments à soumettre à l’assemblée délibérante : </a:t>
            </a:r>
          </a:p>
          <a:p>
            <a:pPr marL="606029" lvl="6" indent="-272654"/>
            <a:r>
              <a:rPr lang="fr-FR" sz="1950" dirty="0">
                <a:solidFill>
                  <a:schemeClr val="bg1"/>
                </a:solidFill>
              </a:rPr>
              <a:t>levier choisi par l’employeur (convention de participation ou labélisation) </a:t>
            </a:r>
          </a:p>
          <a:p>
            <a:pPr marL="606029" lvl="6" indent="-272654"/>
            <a:r>
              <a:rPr lang="fr-FR" sz="1950" dirty="0">
                <a:solidFill>
                  <a:schemeClr val="bg1"/>
                </a:solidFill>
              </a:rPr>
              <a:t>montant de la participation financière + éventuels critères de modulation</a:t>
            </a:r>
          </a:p>
          <a:p>
            <a:pPr marL="606029" lvl="6" indent="-272654"/>
            <a:endParaRPr lang="fr-FR" sz="900" dirty="0">
              <a:solidFill>
                <a:schemeClr val="bg1"/>
              </a:solidFill>
            </a:endParaRPr>
          </a:p>
          <a:p>
            <a:pPr marL="0" lvl="6" indent="0">
              <a:buNone/>
              <a:tabLst>
                <a:tab pos="0" algn="l"/>
              </a:tabLst>
            </a:pPr>
            <a:r>
              <a:rPr lang="fr-FR" sz="2475" dirty="0">
                <a:solidFill>
                  <a:schemeClr val="tx2"/>
                </a:solidFill>
                <a:latin typeface="Aptos Black" panose="020B0004020202020204" pitchFamily="34" charset="0"/>
              </a:rPr>
              <a:t>3. signer la convention d’adhésion au service</a:t>
            </a:r>
          </a:p>
          <a:p>
            <a:pPr marL="263129" lvl="6" indent="0">
              <a:buNone/>
              <a:tabLst>
                <a:tab pos="0" algn="l"/>
              </a:tabLst>
            </a:pPr>
            <a:endParaRPr lang="fr-FR" sz="1800" dirty="0">
              <a:solidFill>
                <a:schemeClr val="bg1"/>
              </a:solidFill>
            </a:endParaRPr>
          </a:p>
          <a:p>
            <a:pPr marL="0" lvl="6" indent="0">
              <a:buNone/>
              <a:tabLst>
                <a:tab pos="0" algn="l"/>
              </a:tabLst>
            </a:pPr>
            <a:endParaRPr lang="fr-FR" sz="2475" dirty="0">
              <a:solidFill>
                <a:schemeClr val="bg1"/>
              </a:solidFill>
              <a:latin typeface="Aptos Black" panose="020B0004020202020204" pitchFamily="34" charset="0"/>
            </a:endParaRPr>
          </a:p>
          <a:p>
            <a:pPr marL="0" lvl="6" indent="0">
              <a:buNone/>
              <a:tabLst>
                <a:tab pos="0" algn="l"/>
              </a:tabLst>
            </a:pPr>
            <a:endParaRPr lang="fr-FR" sz="2475" dirty="0">
              <a:solidFill>
                <a:schemeClr val="bg1"/>
              </a:solidFill>
              <a:latin typeface="Aptos Black" panose="020B0004020202020204" pitchFamily="34" charset="0"/>
            </a:endParaRPr>
          </a:p>
          <a:p>
            <a:pPr marL="333375" lvl="6" indent="0">
              <a:buNone/>
            </a:pPr>
            <a:endParaRPr lang="fr-FR" sz="2100" b="0" dirty="0">
              <a:solidFill>
                <a:schemeClr val="bg1"/>
              </a:solidFill>
            </a:endParaRPr>
          </a:p>
          <a:p>
            <a:pPr marL="0" indent="0">
              <a:buNone/>
            </a:pPr>
            <a:endParaRPr lang="fr-FR" sz="2400" b="0" dirty="0">
              <a:solidFill>
                <a:schemeClr val="bg1"/>
              </a:solidFill>
              <a:sym typeface="Wingdings" panose="05000000000000000000" pitchFamily="2" charset="2"/>
            </a:endParaRPr>
          </a:p>
          <a:p>
            <a:pPr marL="0" indent="0">
              <a:buNone/>
            </a:pPr>
            <a:endParaRPr lang="fr-FR" dirty="0">
              <a:solidFill>
                <a:schemeClr val="bg1"/>
              </a:solidFill>
              <a:sym typeface="Wingdings" panose="05000000000000000000" pitchFamily="2" charset="2"/>
            </a:endParaRPr>
          </a:p>
          <a:p>
            <a:pPr marL="0" indent="0">
              <a:spcBef>
                <a:spcPts val="150"/>
              </a:spcBef>
              <a:buNone/>
            </a:pPr>
            <a:endParaRPr lang="fr-FR" dirty="0">
              <a:solidFill>
                <a:schemeClr val="bg1"/>
              </a:solidFill>
            </a:endParaRPr>
          </a:p>
        </p:txBody>
      </p:sp>
      <p:sp>
        <p:nvSpPr>
          <p:cNvPr id="3" name="Rectangle 2">
            <a:extLst>
              <a:ext uri="{FF2B5EF4-FFF2-40B4-BE49-F238E27FC236}">
                <a16:creationId xmlns:a16="http://schemas.microsoft.com/office/drawing/2014/main" id="{C7D78DFC-E393-A470-0EA5-462A8BA66CF0}"/>
              </a:ext>
            </a:extLst>
          </p:cNvPr>
          <p:cNvSpPr/>
          <p:nvPr/>
        </p:nvSpPr>
        <p:spPr>
          <a:xfrm>
            <a:off x="973394" y="4712897"/>
            <a:ext cx="6847307" cy="324443"/>
          </a:xfrm>
          <a:prstGeom prst="rect">
            <a:avLst/>
          </a:prstGeom>
          <a:solidFill>
            <a:schemeClr val="accent2">
              <a:lumMod val="20000"/>
              <a:lumOff val="80000"/>
            </a:schemeClr>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ctr">
              <a:lnSpc>
                <a:spcPct val="110000"/>
              </a:lnSpc>
            </a:pPr>
            <a:r>
              <a:rPr lang="fr-FR" sz="1500" dirty="0">
                <a:solidFill>
                  <a:schemeClr val="accent5"/>
                </a:solidFill>
              </a:rPr>
              <a:t>penser à bien résilier vos contrats en cours, qu’ils soient collectifs ou individuels </a:t>
            </a:r>
          </a:p>
        </p:txBody>
      </p:sp>
      <p:pic>
        <p:nvPicPr>
          <p:cNvPr id="4" name="Image 3" descr="Une image contenant texte, Graphique, Police, logo&#10;&#10;Le contenu généré par l’IA peut être incorrect.">
            <a:extLst>
              <a:ext uri="{FF2B5EF4-FFF2-40B4-BE49-F238E27FC236}">
                <a16:creationId xmlns:a16="http://schemas.microsoft.com/office/drawing/2014/main" id="{A9BF193B-5D9A-8034-3583-AF9935BCC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597" y="4004187"/>
            <a:ext cx="1139314" cy="1139314"/>
          </a:xfrm>
          <a:prstGeom prst="rect">
            <a:avLst/>
          </a:prstGeom>
        </p:spPr>
      </p:pic>
    </p:spTree>
    <p:extLst>
      <p:ext uri="{BB962C8B-B14F-4D97-AF65-F5344CB8AC3E}">
        <p14:creationId xmlns:p14="http://schemas.microsoft.com/office/powerpoint/2010/main" val="1420670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F446-1EEB-6175-BBB6-BA150C789F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52B08A-E062-AAA1-9AD6-C74553C66572}"/>
              </a:ext>
            </a:extLst>
          </p:cNvPr>
          <p:cNvSpPr>
            <a:spLocks noGrp="1"/>
          </p:cNvSpPr>
          <p:nvPr>
            <p:ph type="title"/>
          </p:nvPr>
        </p:nvSpPr>
        <p:spPr>
          <a:xfrm>
            <a:off x="445771" y="142180"/>
            <a:ext cx="5090810" cy="1195130"/>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latin typeface="+mj-lt"/>
              </a:rPr>
              <a:t>Des questions ? </a:t>
            </a:r>
          </a:p>
        </p:txBody>
      </p:sp>
      <p:sp>
        <p:nvSpPr>
          <p:cNvPr id="5" name="Espace réservé du contenu 4">
            <a:extLst>
              <a:ext uri="{FF2B5EF4-FFF2-40B4-BE49-F238E27FC236}">
                <a16:creationId xmlns:a16="http://schemas.microsoft.com/office/drawing/2014/main" id="{8226E6C1-F762-60A1-6E4F-28D895C83A19}"/>
              </a:ext>
            </a:extLst>
          </p:cNvPr>
          <p:cNvSpPr>
            <a:spLocks noGrp="1"/>
          </p:cNvSpPr>
          <p:nvPr>
            <p:ph sz="quarter" idx="13"/>
          </p:nvPr>
        </p:nvSpPr>
        <p:spPr>
          <a:xfrm>
            <a:off x="445771" y="1569259"/>
            <a:ext cx="8589479" cy="3574241"/>
          </a:xfrm>
        </p:spPr>
        <p:txBody>
          <a:bodyPr>
            <a:norm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263129" lvl="6" indent="0">
              <a:buNone/>
              <a:tabLst>
                <a:tab pos="0" algn="l"/>
              </a:tabLst>
            </a:pPr>
            <a:endParaRPr lang="fr-FR" sz="1800" dirty="0">
              <a:solidFill>
                <a:schemeClr val="bg1"/>
              </a:solidFill>
            </a:endParaRPr>
          </a:p>
          <a:p>
            <a:pPr marL="0" lvl="6" indent="0">
              <a:buNone/>
              <a:tabLst>
                <a:tab pos="0" algn="l"/>
              </a:tabLst>
            </a:pPr>
            <a:endParaRPr lang="fr-FR" sz="2475" dirty="0">
              <a:solidFill>
                <a:schemeClr val="bg1"/>
              </a:solidFill>
              <a:latin typeface="Aptos Black" panose="020B0004020202020204" pitchFamily="34" charset="0"/>
            </a:endParaRPr>
          </a:p>
          <a:p>
            <a:pPr marL="0" lvl="6" indent="0">
              <a:buNone/>
              <a:tabLst>
                <a:tab pos="0" algn="l"/>
              </a:tabLst>
            </a:pPr>
            <a:endParaRPr lang="fr-FR" sz="2475" dirty="0">
              <a:solidFill>
                <a:schemeClr val="bg1"/>
              </a:solidFill>
              <a:latin typeface="Aptos Black" panose="020B0004020202020204" pitchFamily="34" charset="0"/>
            </a:endParaRPr>
          </a:p>
          <a:p>
            <a:pPr marL="333375" lvl="6" indent="0">
              <a:buNone/>
            </a:pPr>
            <a:endParaRPr lang="fr-FR" sz="2100" b="0" dirty="0">
              <a:solidFill>
                <a:schemeClr val="bg1"/>
              </a:solidFill>
            </a:endParaRPr>
          </a:p>
          <a:p>
            <a:pPr marL="0" indent="0">
              <a:buNone/>
            </a:pPr>
            <a:endParaRPr lang="fr-FR" sz="2400" b="0" dirty="0">
              <a:solidFill>
                <a:schemeClr val="bg1"/>
              </a:solidFill>
              <a:sym typeface="Wingdings" panose="05000000000000000000" pitchFamily="2" charset="2"/>
            </a:endParaRPr>
          </a:p>
          <a:p>
            <a:pPr marL="0" indent="0">
              <a:buNone/>
            </a:pPr>
            <a:endParaRPr lang="fr-FR" dirty="0">
              <a:solidFill>
                <a:schemeClr val="bg1"/>
              </a:solidFill>
              <a:sym typeface="Wingdings" panose="05000000000000000000" pitchFamily="2" charset="2"/>
            </a:endParaRPr>
          </a:p>
          <a:p>
            <a:pPr marL="0" indent="0">
              <a:spcBef>
                <a:spcPts val="150"/>
              </a:spcBef>
              <a:buNone/>
            </a:pPr>
            <a:endParaRPr lang="fr-FR" dirty="0">
              <a:solidFill>
                <a:schemeClr val="bg1"/>
              </a:solidFill>
            </a:endParaRPr>
          </a:p>
        </p:txBody>
      </p:sp>
      <p:pic>
        <p:nvPicPr>
          <p:cNvPr id="6" name="Image 5" descr="Une image contenant texte, Graphique, Police, logo&#10;&#10;Le contenu généré par l’IA peut être incorrect.">
            <a:extLst>
              <a:ext uri="{FF2B5EF4-FFF2-40B4-BE49-F238E27FC236}">
                <a16:creationId xmlns:a16="http://schemas.microsoft.com/office/drawing/2014/main" id="{54765CAC-2903-E15D-6A87-BE8FDA2D3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187" y="2455275"/>
            <a:ext cx="1802208" cy="1802208"/>
          </a:xfrm>
          <a:prstGeom prst="rect">
            <a:avLst/>
          </a:prstGeom>
        </p:spPr>
      </p:pic>
      <p:sp>
        <p:nvSpPr>
          <p:cNvPr id="8" name="ZoneTexte 7">
            <a:extLst>
              <a:ext uri="{FF2B5EF4-FFF2-40B4-BE49-F238E27FC236}">
                <a16:creationId xmlns:a16="http://schemas.microsoft.com/office/drawing/2014/main" id="{EE0E8862-8FEB-EDD1-C933-170D0A1DC0B9}"/>
              </a:ext>
            </a:extLst>
          </p:cNvPr>
          <p:cNvSpPr txBox="1"/>
          <p:nvPr/>
        </p:nvSpPr>
        <p:spPr>
          <a:xfrm>
            <a:off x="3660504" y="2945998"/>
            <a:ext cx="4572000" cy="1200329"/>
          </a:xfrm>
          <a:prstGeom prst="rect">
            <a:avLst/>
          </a:prstGeom>
          <a:noFill/>
        </p:spPr>
        <p:txBody>
          <a:bodyPr wrap="square">
            <a:spAutoFit/>
          </a:bodyPr>
          <a:lstStyle/>
          <a:p>
            <a:r>
              <a:rPr lang="fr-FR" sz="1800" b="1" dirty="0">
                <a:solidFill>
                  <a:schemeClr val="bg1"/>
                </a:solidFill>
                <a:latin typeface="+mn-lt"/>
              </a:rPr>
              <a:t>Contact : </a:t>
            </a:r>
          </a:p>
          <a:p>
            <a:r>
              <a:rPr lang="fr-FR" sz="1800" b="0" dirty="0">
                <a:solidFill>
                  <a:schemeClr val="bg1"/>
                </a:solidFill>
                <a:latin typeface="+mn-lt"/>
              </a:rPr>
              <a:t>Noémie SCHATZELLE </a:t>
            </a:r>
          </a:p>
          <a:p>
            <a:r>
              <a:rPr lang="fr-FR" dirty="0">
                <a:solidFill>
                  <a:schemeClr val="bg1"/>
                </a:solidFill>
                <a:latin typeface="+mn-lt"/>
                <a:hlinkClick r:id="rId4"/>
              </a:rPr>
              <a:t>assistante.sociale@cdg55.fr</a:t>
            </a:r>
            <a:endParaRPr lang="fr-FR" dirty="0">
              <a:solidFill>
                <a:schemeClr val="bg1"/>
              </a:solidFill>
              <a:latin typeface="+mn-lt"/>
            </a:endParaRPr>
          </a:p>
          <a:p>
            <a:r>
              <a:rPr lang="fr-FR" sz="1800" b="0" dirty="0">
                <a:solidFill>
                  <a:schemeClr val="bg1"/>
                </a:solidFill>
                <a:latin typeface="+mn-lt"/>
              </a:rPr>
              <a:t>03.29.91.44.35</a:t>
            </a:r>
          </a:p>
        </p:txBody>
      </p:sp>
    </p:spTree>
    <p:extLst>
      <p:ext uri="{BB962C8B-B14F-4D97-AF65-F5344CB8AC3E}">
        <p14:creationId xmlns:p14="http://schemas.microsoft.com/office/powerpoint/2010/main" val="313517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D3C1-49FA-4F3D-820A-8584003D03E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BAEDD3C-83C3-ED3B-486C-76EB60FAB0DB}"/>
              </a:ext>
            </a:extLst>
          </p:cNvPr>
          <p:cNvSpPr>
            <a:spLocks noGrp="1"/>
          </p:cNvSpPr>
          <p:nvPr>
            <p:ph type="title"/>
          </p:nvPr>
        </p:nvSpPr>
        <p:spPr>
          <a:xfrm>
            <a:off x="439112" y="49122"/>
            <a:ext cx="8155305" cy="1260154"/>
          </a:xfrm>
        </p:spPr>
        <p:txBody>
          <a:bodyPr rtlCol="0"/>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rtl="0"/>
            <a:r>
              <a:rPr lang="fr-FR" sz="3600" dirty="0">
                <a:solidFill>
                  <a:schemeClr val="bg1"/>
                </a:solidFill>
              </a:rPr>
              <a:t>La participation financière de </a:t>
            </a:r>
            <a:br>
              <a:rPr lang="fr-FR" sz="3600" dirty="0">
                <a:solidFill>
                  <a:schemeClr val="bg1"/>
                </a:solidFill>
              </a:rPr>
            </a:br>
            <a:r>
              <a:rPr lang="fr-FR" sz="3600" dirty="0">
                <a:solidFill>
                  <a:schemeClr val="bg1"/>
                </a:solidFill>
              </a:rPr>
              <a:t>l’employeur </a:t>
            </a:r>
          </a:p>
        </p:txBody>
      </p:sp>
      <p:sp>
        <p:nvSpPr>
          <p:cNvPr id="7" name="Espace réservé du texte 6">
            <a:extLst>
              <a:ext uri="{FF2B5EF4-FFF2-40B4-BE49-F238E27FC236}">
                <a16:creationId xmlns:a16="http://schemas.microsoft.com/office/drawing/2014/main" id="{DA92FCA6-778F-14E2-578D-41C14489AAAD}"/>
              </a:ext>
            </a:extLst>
          </p:cNvPr>
          <p:cNvSpPr>
            <a:spLocks noGrp="1"/>
          </p:cNvSpPr>
          <p:nvPr>
            <p:ph sz="quarter" idx="13"/>
          </p:nvPr>
        </p:nvSpPr>
        <p:spPr>
          <a:xfrm>
            <a:off x="582561" y="1568700"/>
            <a:ext cx="8312864" cy="2987970"/>
          </a:xfrm>
        </p:spPr>
        <p:txBody>
          <a:bodyPr rtlCol="0">
            <a:noAutofit/>
          </a:bodyP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marL="176213" indent="-87313">
              <a:spcBef>
                <a:spcPts val="375"/>
              </a:spcBef>
              <a:spcAft>
                <a:spcPts val="375"/>
              </a:spcAft>
              <a:buFontTx/>
              <a:buChar char="-"/>
            </a:pPr>
            <a:r>
              <a:rPr lang="fr-FR" sz="2250" dirty="0">
                <a:solidFill>
                  <a:schemeClr val="bg1"/>
                </a:solidFill>
                <a:sym typeface="Wingdings" panose="05000000000000000000" pitchFamily="2" charset="2"/>
              </a:rPr>
              <a:t>elle est versée </a:t>
            </a:r>
            <a:r>
              <a:rPr lang="fr-FR" sz="2250" u="sng" dirty="0">
                <a:solidFill>
                  <a:schemeClr val="bg1"/>
                </a:solidFill>
                <a:sym typeface="Wingdings" panose="05000000000000000000" pitchFamily="2" charset="2"/>
              </a:rPr>
              <a:t>aux seuls agents</a:t>
            </a:r>
            <a:r>
              <a:rPr lang="fr-FR" sz="2250" dirty="0">
                <a:solidFill>
                  <a:schemeClr val="bg1"/>
                </a:solidFill>
                <a:sym typeface="Wingdings" panose="05000000000000000000" pitchFamily="2" charset="2"/>
              </a:rPr>
              <a:t> qui adhérent au contrat proposé par l’employeur (</a:t>
            </a:r>
            <a:r>
              <a:rPr lang="fr-FR" sz="2100" dirty="0">
                <a:solidFill>
                  <a:schemeClr val="bg1"/>
                </a:solidFill>
                <a:sym typeface="Wingdings" panose="05000000000000000000" pitchFamily="2" charset="2"/>
              </a:rPr>
              <a:t>+</a:t>
            </a:r>
            <a:r>
              <a:rPr lang="fr-FR" sz="2250" dirty="0">
                <a:solidFill>
                  <a:schemeClr val="bg1"/>
                </a:solidFill>
                <a:sym typeface="Wingdings" panose="05000000000000000000" pitchFamily="2" charset="2"/>
              </a:rPr>
              <a:t> contrat au nom de l’agent) </a:t>
            </a:r>
          </a:p>
          <a:p>
            <a:pPr marL="176213" indent="-87313">
              <a:spcBef>
                <a:spcPts val="375"/>
              </a:spcBef>
              <a:spcAft>
                <a:spcPts val="375"/>
              </a:spcAft>
              <a:buFontTx/>
              <a:buChar char="-"/>
            </a:pPr>
            <a:r>
              <a:rPr lang="fr-FR" sz="2250" dirty="0">
                <a:solidFill>
                  <a:schemeClr val="bg1"/>
                </a:solidFill>
                <a:sym typeface="Wingdings" panose="05000000000000000000" pitchFamily="2" charset="2"/>
              </a:rPr>
              <a:t>il s’agit d’un montant unitaire (pas de %, …) </a:t>
            </a:r>
          </a:p>
          <a:p>
            <a:pPr marL="176213" indent="-87313">
              <a:spcBef>
                <a:spcPts val="375"/>
              </a:spcBef>
              <a:spcAft>
                <a:spcPts val="375"/>
              </a:spcAft>
              <a:buFontTx/>
              <a:buChar char="-"/>
            </a:pPr>
            <a:r>
              <a:rPr lang="fr-FR" sz="2250" dirty="0">
                <a:solidFill>
                  <a:schemeClr val="bg1"/>
                </a:solidFill>
                <a:sym typeface="Wingdings" panose="05000000000000000000" pitchFamily="2" charset="2"/>
              </a:rPr>
              <a:t>le montant versé ne peut pas être supérieur au montant précompté sur le salaire de l’agent (cotisation) </a:t>
            </a:r>
          </a:p>
          <a:p>
            <a:pPr marL="176213" indent="-87313">
              <a:spcBef>
                <a:spcPts val="150"/>
              </a:spcBef>
              <a:spcAft>
                <a:spcPts val="150"/>
              </a:spcAft>
              <a:buFontTx/>
              <a:buChar char="-"/>
            </a:pPr>
            <a:r>
              <a:rPr lang="fr-FR" sz="2250" dirty="0">
                <a:solidFill>
                  <a:schemeClr val="bg1"/>
                </a:solidFill>
                <a:sym typeface="Wingdings" panose="05000000000000000000" pitchFamily="2" charset="2"/>
              </a:rPr>
              <a:t>ce montant peut être modulé </a:t>
            </a:r>
            <a:r>
              <a:rPr lang="fr-FR" sz="2250" u="sng" dirty="0">
                <a:solidFill>
                  <a:schemeClr val="bg1"/>
                </a:solidFill>
                <a:sym typeface="Wingdings" panose="05000000000000000000" pitchFamily="2" charset="2"/>
              </a:rPr>
              <a:t>uniquement dans un intérêt social</a:t>
            </a:r>
            <a:r>
              <a:rPr lang="fr-FR" sz="2250" dirty="0">
                <a:solidFill>
                  <a:schemeClr val="bg1"/>
                </a:solidFill>
                <a:sym typeface="Wingdings" panose="05000000000000000000" pitchFamily="2" charset="2"/>
              </a:rPr>
              <a:t> :	</a:t>
            </a:r>
          </a:p>
          <a:p>
            <a:pPr marL="872729" indent="-211931">
              <a:spcBef>
                <a:spcPts val="150"/>
              </a:spcBef>
              <a:spcAft>
                <a:spcPts val="150"/>
              </a:spcAft>
            </a:pPr>
            <a:r>
              <a:rPr lang="fr-FR" sz="2250" dirty="0">
                <a:solidFill>
                  <a:schemeClr val="bg1"/>
                </a:solidFill>
                <a:sym typeface="Wingdings" panose="05000000000000000000" pitchFamily="2" charset="2"/>
              </a:rPr>
              <a:t>critère 1 : les revenus de l’agent </a:t>
            </a:r>
          </a:p>
          <a:p>
            <a:pPr marL="872729" indent="-211931">
              <a:spcBef>
                <a:spcPts val="150"/>
              </a:spcBef>
              <a:spcAft>
                <a:spcPts val="375"/>
              </a:spcAft>
            </a:pPr>
            <a:r>
              <a:rPr lang="fr-FR" sz="2250" dirty="0">
                <a:solidFill>
                  <a:schemeClr val="bg1"/>
                </a:solidFill>
                <a:sym typeface="Wingdings" panose="05000000000000000000" pitchFamily="2" charset="2"/>
              </a:rPr>
              <a:t>critère 2 : la composition familiale</a:t>
            </a:r>
            <a:endParaRPr lang="fr-FR" sz="2250" dirty="0">
              <a:solidFill>
                <a:schemeClr val="bg1"/>
              </a:solidFill>
            </a:endParaRPr>
          </a:p>
        </p:txBody>
      </p:sp>
      <p:pic>
        <p:nvPicPr>
          <p:cNvPr id="5" name="Image 4" descr="Une image contenant texte, Graphique, Police, logo&#10;&#10;Le contenu généré par l’IA peut être incorrect.">
            <a:extLst>
              <a:ext uri="{FF2B5EF4-FFF2-40B4-BE49-F238E27FC236}">
                <a16:creationId xmlns:a16="http://schemas.microsoft.com/office/drawing/2014/main" id="{4C81E4F8-19FF-FEFF-FFBF-DC7700E9E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574" y="49122"/>
            <a:ext cx="1427248" cy="1427248"/>
          </a:xfrm>
          <a:prstGeom prst="rect">
            <a:avLst/>
          </a:prstGeom>
        </p:spPr>
      </p:pic>
      <p:sp>
        <p:nvSpPr>
          <p:cNvPr id="9" name="Rectangle 8">
            <a:extLst>
              <a:ext uri="{FF2B5EF4-FFF2-40B4-BE49-F238E27FC236}">
                <a16:creationId xmlns:a16="http://schemas.microsoft.com/office/drawing/2014/main" id="{4C0893EF-30BB-45D8-A9E4-B803CDF3A30C}"/>
              </a:ext>
            </a:extLst>
          </p:cNvPr>
          <p:cNvSpPr/>
          <p:nvPr/>
        </p:nvSpPr>
        <p:spPr>
          <a:xfrm>
            <a:off x="132832" y="4768998"/>
            <a:ext cx="6625295" cy="356045"/>
          </a:xfrm>
          <a:prstGeom prst="rect">
            <a:avLst/>
          </a:prstGeom>
          <a:solidFill>
            <a:schemeClr val="accent2">
              <a:lumMod val="20000"/>
              <a:lumOff val="80000"/>
            </a:schemeClr>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pPr algn="ctr">
              <a:lnSpc>
                <a:spcPct val="110000"/>
              </a:lnSpc>
            </a:pPr>
            <a:r>
              <a:rPr lang="fr-FR" sz="1500" dirty="0">
                <a:solidFill>
                  <a:schemeClr val="accent5"/>
                </a:solidFill>
              </a:rPr>
              <a:t>il n’est pas permis de proratiser la participation financière au temps de travail </a:t>
            </a:r>
          </a:p>
        </p:txBody>
      </p:sp>
      <p:sp>
        <p:nvSpPr>
          <p:cNvPr id="10" name="Rectangle 8">
            <a:hlinkClick r:id="rId4"/>
            <a:extLst>
              <a:ext uri="{FF2B5EF4-FFF2-40B4-BE49-F238E27FC236}">
                <a16:creationId xmlns:a16="http://schemas.microsoft.com/office/drawing/2014/main" id="{B1A7604E-FF4E-4162-5430-650CCD0EF234}"/>
              </a:ext>
            </a:extLst>
          </p:cNvPr>
          <p:cNvSpPr/>
          <p:nvPr/>
        </p:nvSpPr>
        <p:spPr>
          <a:xfrm>
            <a:off x="7709316" y="4843232"/>
            <a:ext cx="1301852" cy="251147"/>
          </a:xfrm>
          <a:prstGeom prst="horizontalScroll">
            <a:avLst/>
          </a:prstGeom>
          <a:solidFill>
            <a:schemeClr val="accent2">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defPPr rtl="0">
              <a:defRPr lang="fr-FR"/>
            </a:defPPr>
            <a:lvl1pPr marL="0" algn="l" defTabSz="685800" rtl="0" eaLnBrk="1" latinLnBrk="0" hangingPunct="1">
              <a:defRPr lang="fr-FR" sz="1350" kern="1200">
                <a:solidFill>
                  <a:schemeClr val="tx1"/>
                </a:solidFill>
                <a:latin typeface="+mn-lt"/>
                <a:ea typeface="+mn-ea"/>
                <a:cs typeface="+mn-cs"/>
              </a:defRPr>
            </a:lvl1pPr>
            <a:lvl2pPr marL="342900" algn="l" defTabSz="685800" rtl="0" eaLnBrk="1" latinLnBrk="0" hangingPunct="1">
              <a:defRPr lang="fr-FR" sz="1350" kern="1200">
                <a:solidFill>
                  <a:schemeClr val="tx1"/>
                </a:solidFill>
                <a:latin typeface="+mn-lt"/>
                <a:ea typeface="+mn-ea"/>
                <a:cs typeface="+mn-cs"/>
              </a:defRPr>
            </a:lvl2pPr>
            <a:lvl3pPr marL="685800" algn="l" defTabSz="685800" rtl="0" eaLnBrk="1" latinLnBrk="0" hangingPunct="1">
              <a:defRPr lang="fr-FR" sz="1350" kern="1200">
                <a:solidFill>
                  <a:schemeClr val="tx1"/>
                </a:solidFill>
                <a:latin typeface="+mn-lt"/>
                <a:ea typeface="+mn-ea"/>
                <a:cs typeface="+mn-cs"/>
              </a:defRPr>
            </a:lvl3pPr>
            <a:lvl4pPr marL="1028700" algn="l" defTabSz="685800" rtl="0" eaLnBrk="1" latinLnBrk="0" hangingPunct="1">
              <a:defRPr lang="fr-FR" sz="1350" kern="1200">
                <a:solidFill>
                  <a:schemeClr val="tx1"/>
                </a:solidFill>
                <a:latin typeface="+mn-lt"/>
                <a:ea typeface="+mn-ea"/>
                <a:cs typeface="+mn-cs"/>
              </a:defRPr>
            </a:lvl4pPr>
            <a:lvl5pPr marL="1371600" algn="l" defTabSz="685800" rtl="0" eaLnBrk="1" latinLnBrk="0" hangingPunct="1">
              <a:defRPr lang="fr-FR" sz="1350" kern="1200">
                <a:solidFill>
                  <a:schemeClr val="tx1"/>
                </a:solidFill>
                <a:latin typeface="+mn-lt"/>
                <a:ea typeface="+mn-ea"/>
                <a:cs typeface="+mn-cs"/>
              </a:defRPr>
            </a:lvl5pPr>
            <a:lvl6pPr marL="1714500" algn="l" defTabSz="685800" rtl="0" eaLnBrk="1" latinLnBrk="0" hangingPunct="1">
              <a:defRPr lang="fr-FR" sz="1350" kern="1200">
                <a:solidFill>
                  <a:schemeClr val="tx1"/>
                </a:solidFill>
                <a:latin typeface="+mn-lt"/>
                <a:ea typeface="+mn-ea"/>
                <a:cs typeface="+mn-cs"/>
              </a:defRPr>
            </a:lvl6pPr>
            <a:lvl7pPr marL="2057400" algn="l" defTabSz="685800" rtl="0" eaLnBrk="1" latinLnBrk="0" hangingPunct="1">
              <a:defRPr lang="fr-FR" sz="1350" kern="1200">
                <a:solidFill>
                  <a:schemeClr val="tx1"/>
                </a:solidFill>
                <a:latin typeface="+mn-lt"/>
                <a:ea typeface="+mn-ea"/>
                <a:cs typeface="+mn-cs"/>
              </a:defRPr>
            </a:lvl7pPr>
            <a:lvl8pPr marL="2400300" algn="l" defTabSz="685800" rtl="0" eaLnBrk="1" latinLnBrk="0" hangingPunct="1">
              <a:defRPr lang="fr-FR" sz="1350" kern="1200">
                <a:solidFill>
                  <a:schemeClr val="tx1"/>
                </a:solidFill>
                <a:latin typeface="+mn-lt"/>
                <a:ea typeface="+mn-ea"/>
                <a:cs typeface="+mn-cs"/>
              </a:defRPr>
            </a:lvl8pPr>
            <a:lvl9pPr marL="2743200" algn="l" defTabSz="685800" rtl="0" eaLnBrk="1" latinLnBrk="0" hangingPunct="1">
              <a:defRPr lang="fr-FR" sz="1350" kern="1200">
                <a:solidFill>
                  <a:schemeClr val="tx1"/>
                </a:solidFill>
                <a:latin typeface="+mn-lt"/>
                <a:ea typeface="+mn-ea"/>
                <a:cs typeface="+mn-cs"/>
              </a:defRPr>
            </a:lvl9pPr>
          </a:lstStyle>
          <a:p>
            <a:r>
              <a:rPr lang="fr-FR" sz="900" dirty="0">
                <a:solidFill>
                  <a:srgbClr val="FFC000"/>
                </a:solidFill>
                <a:hlinkClick r:id="rId5">
                  <a:extLst>
                    <a:ext uri="{A12FA001-AC4F-418D-AE19-62706E023703}">
                      <ahyp:hlinkClr xmlns:ahyp="http://schemas.microsoft.com/office/drawing/2018/hyperlinkcolor" val="tx"/>
                    </a:ext>
                  </a:extLst>
                </a:hlinkClick>
              </a:rPr>
              <a:t>décret n° 2011-1474</a:t>
            </a:r>
            <a:endParaRPr lang="fr-FR" sz="900" dirty="0">
              <a:solidFill>
                <a:srgbClr val="FFC000"/>
              </a:solidFill>
            </a:endParaRPr>
          </a:p>
        </p:txBody>
      </p:sp>
    </p:spTree>
    <p:extLst>
      <p:ext uri="{BB962C8B-B14F-4D97-AF65-F5344CB8AC3E}">
        <p14:creationId xmlns:p14="http://schemas.microsoft.com/office/powerpoint/2010/main" val="2276842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42405" y="1168289"/>
            <a:ext cx="4645961" cy="2806922"/>
          </a:xfrm>
        </p:spPr>
        <p:txBody>
          <a:bodyPr/>
          <a:lstStyle/>
          <a:p>
            <a:r>
              <a:rPr lang="fr-FR" dirty="0">
                <a:solidFill>
                  <a:srgbClr val="9BD200"/>
                </a:solidFill>
              </a:rPr>
              <a:t>Convention de participation </a:t>
            </a:r>
            <a:br>
              <a:rPr lang="fr-FR" dirty="0">
                <a:solidFill>
                  <a:srgbClr val="9BD200"/>
                </a:solidFill>
              </a:rPr>
            </a:br>
            <a:r>
              <a:rPr lang="fr-FR" dirty="0">
                <a:solidFill>
                  <a:srgbClr val="9BD200"/>
                </a:solidFill>
              </a:rPr>
              <a:t>Santé</a:t>
            </a:r>
            <a:br>
              <a:rPr lang="fr-FR" dirty="0">
                <a:solidFill>
                  <a:srgbClr val="9BD200"/>
                </a:solidFill>
              </a:rPr>
            </a:br>
            <a:r>
              <a:rPr lang="fr-FR" dirty="0">
                <a:solidFill>
                  <a:srgbClr val="9BD200"/>
                </a:solidFill>
              </a:rPr>
              <a:t>---</a:t>
            </a:r>
            <a:br>
              <a:rPr lang="fr-FR" dirty="0">
                <a:solidFill>
                  <a:srgbClr val="9BD200"/>
                </a:solidFill>
              </a:rPr>
            </a:br>
            <a:r>
              <a:rPr lang="fr-FR" dirty="0">
                <a:solidFill>
                  <a:srgbClr val="9BD200"/>
                </a:solidFill>
              </a:rPr>
              <a:t>Centre de Gestion de la Meuse</a:t>
            </a:r>
          </a:p>
        </p:txBody>
      </p:sp>
      <p:pic>
        <p:nvPicPr>
          <p:cNvPr id="3" name="Image 2" descr="Une image contenant texte, Graphique, Police, logo&#10;&#10;Le contenu généré par l’IA peut être incorrect.">
            <a:extLst>
              <a:ext uri="{FF2B5EF4-FFF2-40B4-BE49-F238E27FC236}">
                <a16:creationId xmlns:a16="http://schemas.microsoft.com/office/drawing/2014/main" id="{9E7045D1-8BFC-FCBF-6EF5-49ECBCC43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9061">
            <a:off x="4015851" y="402364"/>
            <a:ext cx="1835316" cy="1835316"/>
          </a:xfrm>
          <a:prstGeom prst="rect">
            <a:avLst/>
          </a:prstGeom>
          <a:ln w="38100">
            <a:solidFill>
              <a:srgbClr val="92D050"/>
            </a:solidFill>
          </a:ln>
        </p:spPr>
      </p:pic>
    </p:spTree>
    <p:extLst>
      <p:ext uri="{BB962C8B-B14F-4D97-AF65-F5344CB8AC3E}">
        <p14:creationId xmlns:p14="http://schemas.microsoft.com/office/powerpoint/2010/main" val="385202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3" name="Espace réservé du contenu 2"/>
          <p:cNvSpPr>
            <a:spLocks noGrp="1"/>
          </p:cNvSpPr>
          <p:nvPr>
            <p:ph idx="1"/>
          </p:nvPr>
        </p:nvSpPr>
        <p:spPr>
          <a:xfrm>
            <a:off x="1946650" y="1208705"/>
            <a:ext cx="6480000" cy="3474000"/>
          </a:xfrm>
        </p:spPr>
        <p:txBody>
          <a:bodyPr/>
          <a:lstStyle/>
          <a:p>
            <a:pPr marL="228600" lvl="1" indent="-228600">
              <a:spcAft>
                <a:spcPts val="600"/>
              </a:spcAft>
              <a:buFont typeface="+mj-lt"/>
              <a:buAutoNum type="arabicPeriod"/>
            </a:pPr>
            <a:r>
              <a:rPr lang="fr-FR" dirty="0">
                <a:solidFill>
                  <a:srgbClr val="006891"/>
                </a:solidFill>
              </a:rPr>
              <a:t>Présentation du Groupe VYV et de notre groupement</a:t>
            </a:r>
          </a:p>
          <a:p>
            <a:pPr marL="228600" lvl="1" indent="-228600">
              <a:spcAft>
                <a:spcPts val="300"/>
              </a:spcAft>
              <a:buFont typeface="+mj-lt"/>
              <a:buAutoNum type="arabicPeriod"/>
            </a:pPr>
            <a:r>
              <a:rPr lang="fr-FR" dirty="0">
                <a:solidFill>
                  <a:srgbClr val="006891"/>
                </a:solidFill>
              </a:rPr>
              <a:t>Votre offre Santé</a:t>
            </a:r>
          </a:p>
          <a:p>
            <a:pPr marL="342900" lvl="2" indent="-342900">
              <a:lnSpc>
                <a:spcPct val="100000"/>
              </a:lnSpc>
              <a:buClr>
                <a:srgbClr val="C7D300"/>
              </a:buClr>
              <a:buFont typeface="Segoe UI Emoji" panose="020B0502040204020203" pitchFamily="34" charset="0"/>
              <a:buChar char="▸"/>
            </a:pPr>
            <a:r>
              <a:rPr lang="fr-FR" sz="2000" kern="0" dirty="0">
                <a:solidFill>
                  <a:srgbClr val="C7D300"/>
                </a:solidFill>
              </a:rPr>
              <a:t>Les bénéficiaires</a:t>
            </a:r>
          </a:p>
          <a:p>
            <a:pPr marL="342900" lvl="2" indent="-342900">
              <a:lnSpc>
                <a:spcPct val="100000"/>
              </a:lnSpc>
              <a:buClr>
                <a:srgbClr val="C7D300"/>
              </a:buClr>
              <a:buFont typeface="Segoe UI Emoji" panose="020B0502040204020203" pitchFamily="34" charset="0"/>
              <a:buChar char="▸"/>
            </a:pPr>
            <a:r>
              <a:rPr lang="fr-FR" sz="2000" kern="0" dirty="0">
                <a:solidFill>
                  <a:srgbClr val="C7D300"/>
                </a:solidFill>
              </a:rPr>
              <a:t>Modalités d’adhésion</a:t>
            </a:r>
          </a:p>
          <a:p>
            <a:pPr marL="342900" lvl="2" indent="-342900">
              <a:lnSpc>
                <a:spcPct val="100000"/>
              </a:lnSpc>
              <a:buClr>
                <a:srgbClr val="C7D300"/>
              </a:buClr>
              <a:buFont typeface="Segoe UI Emoji" panose="020B0502040204020203" pitchFamily="34" charset="0"/>
              <a:buChar char="▸"/>
            </a:pPr>
            <a:r>
              <a:rPr lang="fr-FR" sz="2000" kern="0" dirty="0">
                <a:solidFill>
                  <a:srgbClr val="C7D300"/>
                </a:solidFill>
              </a:rPr>
              <a:t>Formules et garanties proposées</a:t>
            </a:r>
          </a:p>
          <a:p>
            <a:pPr marL="342900" lvl="2" indent="-342900">
              <a:lnSpc>
                <a:spcPct val="100000"/>
              </a:lnSpc>
              <a:buClr>
                <a:srgbClr val="C7D300"/>
              </a:buClr>
              <a:buFont typeface="Segoe UI Emoji" panose="020B0502040204020203" pitchFamily="34" charset="0"/>
              <a:buChar char="▸"/>
            </a:pPr>
            <a:r>
              <a:rPr lang="fr-FR" sz="2000" kern="0" dirty="0">
                <a:solidFill>
                  <a:srgbClr val="C7D300"/>
                </a:solidFill>
              </a:rPr>
              <a:t>Les cotisations</a:t>
            </a:r>
          </a:p>
          <a:p>
            <a:pPr marL="342900" lvl="2" indent="-342900">
              <a:lnSpc>
                <a:spcPct val="100000"/>
              </a:lnSpc>
              <a:buClr>
                <a:srgbClr val="C7D300"/>
              </a:buClr>
              <a:buFont typeface="Segoe UI Emoji" panose="020B0502040204020203" pitchFamily="34" charset="0"/>
              <a:buChar char="▸"/>
            </a:pPr>
            <a:r>
              <a:rPr lang="fr-FR" sz="2000" kern="0" dirty="0">
                <a:solidFill>
                  <a:srgbClr val="C7D300"/>
                </a:solidFill>
              </a:rPr>
              <a:t>Les services </a:t>
            </a:r>
          </a:p>
          <a:p>
            <a:pPr marL="342900" lvl="2" indent="-342900">
              <a:lnSpc>
                <a:spcPct val="100000"/>
              </a:lnSpc>
              <a:spcAft>
                <a:spcPts val="600"/>
              </a:spcAft>
              <a:buClr>
                <a:srgbClr val="C7D300"/>
              </a:buClr>
              <a:buFont typeface="Segoe UI Emoji" panose="020B0502040204020203" pitchFamily="34" charset="0"/>
              <a:buChar char="▸"/>
            </a:pPr>
            <a:r>
              <a:rPr lang="fr-FR" sz="2000" kern="0" dirty="0">
                <a:solidFill>
                  <a:srgbClr val="C7D300"/>
                </a:solidFill>
              </a:rPr>
              <a:t>Les partenaires</a:t>
            </a:r>
          </a:p>
          <a:p>
            <a:pPr marL="228600" lvl="1" indent="-228600">
              <a:buFont typeface="+mj-lt"/>
              <a:buAutoNum type="arabicPeriod"/>
            </a:pPr>
            <a:r>
              <a:rPr lang="fr-FR" dirty="0">
                <a:solidFill>
                  <a:srgbClr val="006891"/>
                </a:solidFill>
              </a:rPr>
              <a:t>Les Contacts</a:t>
            </a:r>
          </a:p>
          <a:p>
            <a:endParaRPr lang="fr-FR" dirty="0"/>
          </a:p>
        </p:txBody>
      </p:sp>
      <p:sp>
        <p:nvSpPr>
          <p:cNvPr id="4" name="Espace réservé du numéro de diapositive 3"/>
          <p:cNvSpPr>
            <a:spLocks noGrp="1"/>
          </p:cNvSpPr>
          <p:nvPr>
            <p:ph type="sldNum" sz="quarter" idx="4"/>
          </p:nvPr>
        </p:nvSpPr>
        <p:spPr/>
        <p:txBody>
          <a:bodyPr/>
          <a:lstStyle/>
          <a:p>
            <a:fld id="{0197657B-8F99-43FF-9C46-7675354BEEB6}" type="slidenum">
              <a:rPr lang="en-US" altLang="fr-FR" smtClean="0"/>
              <a:pPr/>
              <a:t>8</a:t>
            </a:fld>
            <a:endParaRPr lang="en-US" altLang="fr-FR" dirty="0"/>
          </a:p>
        </p:txBody>
      </p:sp>
      <p:pic>
        <p:nvPicPr>
          <p:cNvPr id="6" name="Image 5" descr="Une image contenant texte, Graphique, Police, logo&#10;&#10;Le contenu généré par l’IA peut être incorrect.">
            <a:extLst>
              <a:ext uri="{FF2B5EF4-FFF2-40B4-BE49-F238E27FC236}">
                <a16:creationId xmlns:a16="http://schemas.microsoft.com/office/drawing/2014/main" id="{CF87AA8B-8885-0FE7-E7A2-A2A70B4AF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332" y="243158"/>
            <a:ext cx="826099" cy="826099"/>
          </a:xfrm>
          <a:prstGeom prst="rect">
            <a:avLst/>
          </a:prstGeom>
        </p:spPr>
      </p:pic>
    </p:spTree>
    <p:extLst>
      <p:ext uri="{BB962C8B-B14F-4D97-AF65-F5344CB8AC3E}">
        <p14:creationId xmlns:p14="http://schemas.microsoft.com/office/powerpoint/2010/main" val="130472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La démarche</a:t>
            </a:r>
          </a:p>
        </p:txBody>
      </p:sp>
      <p:sp>
        <p:nvSpPr>
          <p:cNvPr id="4" name="Espace réservé du numéro de diapositive 3"/>
          <p:cNvSpPr>
            <a:spLocks noGrp="1"/>
          </p:cNvSpPr>
          <p:nvPr>
            <p:ph type="sldNum" sz="quarter" idx="4"/>
          </p:nvPr>
        </p:nvSpPr>
        <p:spPr/>
        <p:txBody>
          <a:bodyPr vert="horz" wrap="square" lIns="0" tIns="0" rIns="0" bIns="0" numCol="1" anchor="b" anchorCtr="0" compatLnSpc="1">
            <a:prstTxWarp prst="textNoShape">
              <a:avLst/>
            </a:prstTxWarp>
          </a:bodyPr>
          <a:lstStyle/>
          <a:p>
            <a:fld id="{0197657B-8F99-43FF-9C46-7675354BEEB6}" type="slidenum">
              <a:rPr lang="en-US" altLang="fr-FR"/>
              <a:pPr/>
              <a:t>9</a:t>
            </a:fld>
            <a:endParaRPr lang="en-US" altLang="fr-FR" dirty="0"/>
          </a:p>
        </p:txBody>
      </p:sp>
      <p:pic>
        <p:nvPicPr>
          <p:cNvPr id="6" name="Image 5">
            <a:extLst>
              <a:ext uri="{FF2B5EF4-FFF2-40B4-BE49-F238E27FC236}">
                <a16:creationId xmlns:a16="http://schemas.microsoft.com/office/drawing/2014/main" id="{BABD2D24-C5E6-491D-AEB3-50CC290B2BB6}"/>
              </a:ext>
            </a:extLst>
          </p:cNvPr>
          <p:cNvPicPr>
            <a:picLocks noChangeAspect="1"/>
          </p:cNvPicPr>
          <p:nvPr/>
        </p:nvPicPr>
        <p:blipFill rotWithShape="1">
          <a:blip r:embed="rId3">
            <a:extLst>
              <a:ext uri="{28A0092B-C50C-407E-A947-70E740481C1C}">
                <a14:useLocalDpi xmlns:a14="http://schemas.microsoft.com/office/drawing/2010/main" val="0"/>
              </a:ext>
            </a:extLst>
          </a:blip>
          <a:srcRect r="59894"/>
          <a:stretch/>
        </p:blipFill>
        <p:spPr>
          <a:xfrm rot="-120000">
            <a:off x="1974718" y="1248675"/>
            <a:ext cx="5587650" cy="2045167"/>
          </a:xfrm>
          <a:prstGeom prst="rect">
            <a:avLst/>
          </a:prstGeom>
        </p:spPr>
      </p:pic>
      <p:sp>
        <p:nvSpPr>
          <p:cNvPr id="8" name="ZoneTexte 7">
            <a:extLst>
              <a:ext uri="{FF2B5EF4-FFF2-40B4-BE49-F238E27FC236}">
                <a16:creationId xmlns:a16="http://schemas.microsoft.com/office/drawing/2014/main" id="{5431C0D8-A32F-41C4-ACB2-E2910993D695}"/>
              </a:ext>
            </a:extLst>
          </p:cNvPr>
          <p:cNvSpPr txBox="1"/>
          <p:nvPr/>
        </p:nvSpPr>
        <p:spPr>
          <a:xfrm>
            <a:off x="2195772" y="1467077"/>
            <a:ext cx="5077864" cy="1569660"/>
          </a:xfrm>
          <a:prstGeom prst="rect">
            <a:avLst/>
          </a:prstGeom>
          <a:noFill/>
        </p:spPr>
        <p:txBody>
          <a:bodyPr wrap="square" rtlCol="0">
            <a:spAutoFit/>
          </a:bodyPr>
          <a:lstStyle/>
          <a:p>
            <a:pPr algn="ctr"/>
            <a:r>
              <a:rPr lang="fr-FR" sz="2400" b="1" dirty="0">
                <a:solidFill>
                  <a:srgbClr val="006891"/>
                </a:solidFill>
                <a:latin typeface="Arial" panose="020B0604020202020204" pitchFamily="34" charset="0"/>
                <a:cs typeface="Arial" panose="020B0604020202020204" pitchFamily="34" charset="0"/>
              </a:rPr>
              <a:t>Le Centre de Gestion de la Meuse a retenu la MNT</a:t>
            </a:r>
          </a:p>
          <a:p>
            <a:pPr algn="ctr"/>
            <a:r>
              <a:rPr lang="fr-FR" sz="2400" b="1" dirty="0">
                <a:solidFill>
                  <a:srgbClr val="006891"/>
                </a:solidFill>
                <a:latin typeface="Arial" panose="020B0604020202020204" pitchFamily="34" charset="0"/>
                <a:cs typeface="Arial" panose="020B0604020202020204" pitchFamily="34" charset="0"/>
              </a:rPr>
              <a:t>pour la convention de participation Santé</a:t>
            </a:r>
          </a:p>
        </p:txBody>
      </p:sp>
      <p:pic>
        <p:nvPicPr>
          <p:cNvPr id="9" name="Image 8">
            <a:extLst>
              <a:ext uri="{FF2B5EF4-FFF2-40B4-BE49-F238E27FC236}">
                <a16:creationId xmlns:a16="http://schemas.microsoft.com/office/drawing/2014/main" id="{ABCB6721-B5D4-4AAC-9221-A688B46B23D5}"/>
              </a:ext>
            </a:extLst>
          </p:cNvPr>
          <p:cNvPicPr>
            <a:picLocks noChangeAspect="1"/>
          </p:cNvPicPr>
          <p:nvPr/>
        </p:nvPicPr>
        <p:blipFill rotWithShape="1">
          <a:blip r:embed="rId4">
            <a:extLst>
              <a:ext uri="{28A0092B-C50C-407E-A947-70E740481C1C}">
                <a14:useLocalDpi xmlns:a14="http://schemas.microsoft.com/office/drawing/2010/main" val="0"/>
              </a:ext>
            </a:extLst>
          </a:blip>
          <a:srcRect r="60775"/>
          <a:stretch/>
        </p:blipFill>
        <p:spPr>
          <a:xfrm rot="21376962">
            <a:off x="4671112" y="3493151"/>
            <a:ext cx="3624958" cy="825101"/>
          </a:xfrm>
          <a:prstGeom prst="rect">
            <a:avLst/>
          </a:prstGeom>
        </p:spPr>
      </p:pic>
      <p:sp>
        <p:nvSpPr>
          <p:cNvPr id="10" name="ZoneTexte 9">
            <a:extLst>
              <a:ext uri="{FF2B5EF4-FFF2-40B4-BE49-F238E27FC236}">
                <a16:creationId xmlns:a16="http://schemas.microsoft.com/office/drawing/2014/main" id="{B6B7B79B-C8ED-4E88-9CC0-AB99DA601984}"/>
              </a:ext>
            </a:extLst>
          </p:cNvPr>
          <p:cNvSpPr txBox="1"/>
          <p:nvPr/>
        </p:nvSpPr>
        <p:spPr>
          <a:xfrm rot="21337818">
            <a:off x="4813191" y="3526120"/>
            <a:ext cx="3445913" cy="646331"/>
          </a:xfrm>
          <a:prstGeom prst="rect">
            <a:avLst/>
          </a:prstGeom>
          <a:noFill/>
        </p:spPr>
        <p:txBody>
          <a:bodyPr wrap="square" rtlCol="0">
            <a:spAutoFit/>
          </a:bodyPr>
          <a:lstStyle/>
          <a:p>
            <a:pPr algn="ctr"/>
            <a:r>
              <a:rPr lang="fr-FR" b="1" dirty="0">
                <a:solidFill>
                  <a:srgbClr val="FFFFFF"/>
                </a:solidFill>
                <a:latin typeface="Arial" panose="020B0604020202020204" pitchFamily="34" charset="0"/>
                <a:cs typeface="Arial" panose="020B0604020202020204" pitchFamily="34" charset="0"/>
              </a:rPr>
              <a:t>Date d’effet de la convention : </a:t>
            </a:r>
          </a:p>
          <a:p>
            <a:pPr algn="ctr"/>
            <a:r>
              <a:rPr lang="fr-FR" b="1" dirty="0">
                <a:solidFill>
                  <a:srgbClr val="E94282"/>
                </a:solidFill>
                <a:highlight>
                  <a:srgbClr val="CCFF33"/>
                </a:highlight>
                <a:latin typeface="Arial" panose="020B0604020202020204" pitchFamily="34" charset="0"/>
                <a:cs typeface="Arial" panose="020B0604020202020204" pitchFamily="34" charset="0"/>
              </a:rPr>
              <a:t>01/01/2026</a:t>
            </a:r>
          </a:p>
        </p:txBody>
      </p:sp>
      <p:pic>
        <p:nvPicPr>
          <p:cNvPr id="11" name="Image 10">
            <a:extLst>
              <a:ext uri="{FF2B5EF4-FFF2-40B4-BE49-F238E27FC236}">
                <a16:creationId xmlns:a16="http://schemas.microsoft.com/office/drawing/2014/main" id="{5EA42784-8519-4285-9698-33BFC72D57A0}"/>
              </a:ext>
            </a:extLst>
          </p:cNvPr>
          <p:cNvPicPr>
            <a:picLocks noChangeAspect="1"/>
          </p:cNvPicPr>
          <p:nvPr/>
        </p:nvPicPr>
        <p:blipFill rotWithShape="1">
          <a:blip r:embed="rId4">
            <a:extLst>
              <a:ext uri="{28A0092B-C50C-407E-A947-70E740481C1C}">
                <a14:useLocalDpi xmlns:a14="http://schemas.microsoft.com/office/drawing/2010/main" val="0"/>
              </a:ext>
            </a:extLst>
          </a:blip>
          <a:srcRect r="60775"/>
          <a:stretch/>
        </p:blipFill>
        <p:spPr>
          <a:xfrm rot="60000">
            <a:off x="456699" y="3903562"/>
            <a:ext cx="3525071" cy="798450"/>
          </a:xfrm>
          <a:prstGeom prst="rect">
            <a:avLst/>
          </a:prstGeom>
        </p:spPr>
      </p:pic>
      <p:sp>
        <p:nvSpPr>
          <p:cNvPr id="12" name="ZoneTexte 11">
            <a:extLst>
              <a:ext uri="{FF2B5EF4-FFF2-40B4-BE49-F238E27FC236}">
                <a16:creationId xmlns:a16="http://schemas.microsoft.com/office/drawing/2014/main" id="{20D6199E-572A-44A9-B945-921E351038D0}"/>
              </a:ext>
            </a:extLst>
          </p:cNvPr>
          <p:cNvSpPr txBox="1"/>
          <p:nvPr/>
        </p:nvSpPr>
        <p:spPr>
          <a:xfrm>
            <a:off x="742909" y="3979621"/>
            <a:ext cx="2905727" cy="646331"/>
          </a:xfrm>
          <a:prstGeom prst="rect">
            <a:avLst/>
          </a:prstGeom>
          <a:noFill/>
        </p:spPr>
        <p:txBody>
          <a:bodyPr wrap="square" rtlCol="0">
            <a:spAutoFit/>
          </a:bodyPr>
          <a:lstStyle/>
          <a:p>
            <a:pPr algn="ctr"/>
            <a:r>
              <a:rPr lang="fr-FR" b="1" dirty="0">
                <a:solidFill>
                  <a:srgbClr val="FFFFFF"/>
                </a:solidFill>
                <a:latin typeface="Arial" panose="020B0604020202020204" pitchFamily="34" charset="0"/>
                <a:cs typeface="Arial" panose="020B0604020202020204" pitchFamily="34" charset="0"/>
              </a:rPr>
              <a:t>Durée de la convention : 6 ans</a:t>
            </a:r>
          </a:p>
        </p:txBody>
      </p:sp>
      <p:pic>
        <p:nvPicPr>
          <p:cNvPr id="2" name="Image 1" descr="Une image contenant texte, Graphique, Police, logo&#10;&#10;Le contenu généré par l’IA peut être incorrect.">
            <a:extLst>
              <a:ext uri="{FF2B5EF4-FFF2-40B4-BE49-F238E27FC236}">
                <a16:creationId xmlns:a16="http://schemas.microsoft.com/office/drawing/2014/main" id="{B9063EB7-17AB-E9E7-0C01-85448DAEC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719" y="126470"/>
            <a:ext cx="687343" cy="687343"/>
          </a:xfrm>
          <a:prstGeom prst="rect">
            <a:avLst/>
          </a:prstGeom>
        </p:spPr>
      </p:pic>
    </p:spTree>
    <p:extLst>
      <p:ext uri="{BB962C8B-B14F-4D97-AF65-F5344CB8AC3E}">
        <p14:creationId xmlns:p14="http://schemas.microsoft.com/office/powerpoint/2010/main" val="2963619158"/>
      </p:ext>
    </p:extLst>
  </p:cSld>
  <p:clrMapOvr>
    <a:masterClrMapping/>
  </p:clrMapOvr>
</p:sld>
</file>

<file path=ppt/theme/theme1.xml><?xml version="1.0" encoding="utf-8"?>
<a:theme xmlns:a="http://schemas.openxmlformats.org/drawingml/2006/main" name="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dJ">
  <a:themeElements>
    <a:clrScheme name="Personnalisé 27">
      <a:dk1>
        <a:sysClr val="windowText" lastClr="000000"/>
      </a:dk1>
      <a:lt1>
        <a:sysClr val="window" lastClr="FFFFFF"/>
      </a:lt1>
      <a:dk2>
        <a:srgbClr val="00577B"/>
      </a:dk2>
      <a:lt2>
        <a:srgbClr val="EEECE1"/>
      </a:lt2>
      <a:accent1>
        <a:srgbClr val="4F81BD"/>
      </a:accent1>
      <a:accent2>
        <a:srgbClr val="9BBB59"/>
      </a:accent2>
      <a:accent3>
        <a:srgbClr val="9BBB59"/>
      </a:accent3>
      <a:accent4>
        <a:srgbClr val="8064A2"/>
      </a:accent4>
      <a:accent5>
        <a:srgbClr val="4BACC6"/>
      </a:accent5>
      <a:accent6>
        <a:srgbClr val="00577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dJ">
  <a:themeElements>
    <a:clrScheme name="Personnalisé 27">
      <a:dk1>
        <a:sysClr val="windowText" lastClr="000000"/>
      </a:dk1>
      <a:lt1>
        <a:sysClr val="window" lastClr="FFFFFF"/>
      </a:lt1>
      <a:dk2>
        <a:srgbClr val="00577B"/>
      </a:dk2>
      <a:lt2>
        <a:srgbClr val="EEECE1"/>
      </a:lt2>
      <a:accent1>
        <a:srgbClr val="4F81BD"/>
      </a:accent1>
      <a:accent2>
        <a:srgbClr val="9BBB59"/>
      </a:accent2>
      <a:accent3>
        <a:srgbClr val="9BBB59"/>
      </a:accent3>
      <a:accent4>
        <a:srgbClr val="8064A2"/>
      </a:accent4>
      <a:accent5>
        <a:srgbClr val="4BACC6"/>
      </a:accent5>
      <a:accent6>
        <a:srgbClr val="00577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ubri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ersonnalisé">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32792_TF78853419_Win32" id="{E939D1AD-245E-4113-B88E-E20D599B2C52}" vid="{B269D645-ADA9-4C84-B6E4-2BDC65D07C90}"/>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www.w3.org/XML/1998/namespace"/>
    <ds:schemaRef ds:uri="http://schemas.microsoft.com/sharepoint/v3/field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18323</TotalTime>
  <Words>3094</Words>
  <Application>Microsoft Office PowerPoint</Application>
  <PresentationFormat>Affichage à l'écran (16:9)</PresentationFormat>
  <Paragraphs>489</Paragraphs>
  <Slides>53</Slides>
  <Notes>21</Notes>
  <HiddenSlides>0</HiddenSlides>
  <MMClips>0</MMClips>
  <ScaleCrop>false</ScaleCrop>
  <HeadingPairs>
    <vt:vector size="6" baseType="variant">
      <vt:variant>
        <vt:lpstr>Polices utilisées</vt:lpstr>
      </vt:variant>
      <vt:variant>
        <vt:i4>12</vt:i4>
      </vt:variant>
      <vt:variant>
        <vt:lpstr>Thème</vt:lpstr>
      </vt:variant>
      <vt:variant>
        <vt:i4>5</vt:i4>
      </vt:variant>
      <vt:variant>
        <vt:lpstr>Titres des diapositives</vt:lpstr>
      </vt:variant>
      <vt:variant>
        <vt:i4>53</vt:i4>
      </vt:variant>
    </vt:vector>
  </HeadingPairs>
  <TitlesOfParts>
    <vt:vector size="70" baseType="lpstr">
      <vt:lpstr>Aptos Black</vt:lpstr>
      <vt:lpstr>Aptos Narrow</vt:lpstr>
      <vt:lpstr>Arial</vt:lpstr>
      <vt:lpstr>Arial Black</vt:lpstr>
      <vt:lpstr>Calibri</vt:lpstr>
      <vt:lpstr>Franklin Gothic Book</vt:lpstr>
      <vt:lpstr>Franklin Gothic Demi</vt:lpstr>
      <vt:lpstr>Segoe UI Emoji</vt:lpstr>
      <vt:lpstr>Times New Roman</vt:lpstr>
      <vt:lpstr>Times-Roman</vt:lpstr>
      <vt:lpstr>Wingdings</vt:lpstr>
      <vt:lpstr>Wingdings 3</vt:lpstr>
      <vt:lpstr>Theme</vt:lpstr>
      <vt:lpstr>OdJ</vt:lpstr>
      <vt:lpstr>1_OdJ</vt:lpstr>
      <vt:lpstr>Rubriques</vt:lpstr>
      <vt:lpstr>Personnalisé</vt:lpstr>
      <vt:lpstr>CONVENTION DE PARTICIPATION </vt:lpstr>
      <vt:lpstr>Présentation </vt:lpstr>
      <vt:lpstr>Genèse de la Protection  Sociale Complémentaire</vt:lpstr>
      <vt:lpstr> À qui s’adresse le contrat ? </vt:lpstr>
      <vt:lpstr>Une nouvelle obligation pour les employeurs territoriaux</vt:lpstr>
      <vt:lpstr>La participation financière de  l’employeur </vt:lpstr>
      <vt:lpstr>Convention de participation  Santé --- Centre de Gestion de la Meuse</vt:lpstr>
      <vt:lpstr>Sommaire</vt:lpstr>
      <vt:lpstr>La démarche</vt:lpstr>
      <vt:lpstr>La création du plus grand groupe mutualiste français </vt:lpstr>
      <vt:lpstr>MNT, Mutuelle Nationale Territoriale</vt:lpstr>
      <vt:lpstr>Rôle de la Complémentaire Santé</vt:lpstr>
      <vt:lpstr>Qui peut adhérer ?</vt:lpstr>
      <vt:lpstr>Les conditions d’adhésion</vt:lpstr>
      <vt:lpstr>KIT INSCRIPTION </vt:lpstr>
      <vt:lpstr>Comment adhérer: Bulletin d’adhésion dématérialisé – E-BA</vt:lpstr>
      <vt:lpstr>L’inscription</vt:lpstr>
      <vt:lpstr>Inscription</vt:lpstr>
      <vt:lpstr>Inscription</vt:lpstr>
      <vt:lpstr>Inscription</vt:lpstr>
      <vt:lpstr>Inscription validée </vt:lpstr>
      <vt:lpstr>Comment adhérer?</vt:lpstr>
      <vt:lpstr>OPTAM &amp; OPTAM - CO </vt:lpstr>
      <vt:lpstr>Détail de la garantie : Soins courants</vt:lpstr>
      <vt:lpstr>Détail de la garantie : Hospitalisation</vt:lpstr>
      <vt:lpstr>Détail de la garantie : Optique</vt:lpstr>
      <vt:lpstr>Détail de la garantie : Dentaire </vt:lpstr>
      <vt:lpstr>Exemples de remboursements</vt:lpstr>
      <vt:lpstr>Détail de la garantie : Aides auditives </vt:lpstr>
      <vt:lpstr>Détail de la garantie : Prestations diverses  </vt:lpstr>
      <vt:lpstr>Précisions</vt:lpstr>
      <vt:lpstr>Vos cotisations : Précisions</vt:lpstr>
      <vt:lpstr>Présentation PowerPoint</vt:lpstr>
      <vt:lpstr>Des services inclus</vt:lpstr>
      <vt:lpstr>La téléconsultation</vt:lpstr>
      <vt:lpstr>L’action sociale</vt:lpstr>
      <vt:lpstr>L’assistance</vt:lpstr>
      <vt:lpstr>Espace collectivité  </vt:lpstr>
      <vt:lpstr>L’espace Collectivité  MNT</vt:lpstr>
      <vt:lpstr>L’espace Collectivité  MNT   Le formulaire d’accréditation</vt:lpstr>
      <vt:lpstr>L’espace adhérent MNT</vt:lpstr>
      <vt:lpstr>ESPACE ADHERENTS    https://web.microsoftstream.com/video/58c1fb18-57da-413d-bfb8-053568131297  </vt:lpstr>
      <vt:lpstr>Présentation PowerPoint</vt:lpstr>
      <vt:lpstr>Présentation PowerPoint</vt:lpstr>
      <vt:lpstr>Préambule </vt:lpstr>
      <vt:lpstr>Les grands principes de la réforme</vt:lpstr>
      <vt:lpstr>Calendrier : une mise en œuvre progressive</vt:lpstr>
      <vt:lpstr>Votre plaquette d’information </vt:lpstr>
      <vt:lpstr>Présentation PowerPoint</vt:lpstr>
      <vt:lpstr>Démarches de mise en place  </vt:lpstr>
      <vt:lpstr>Démarches de mise en place  </vt:lpstr>
      <vt:lpstr>Démarches de mise en place  </vt:lpstr>
      <vt:lpstr>Des questions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The LINKS</dc:creator>
  <cp:lastModifiedBy>noemie schatzelle</cp:lastModifiedBy>
  <cp:revision>1197</cp:revision>
  <cp:lastPrinted>2022-07-01T15:04:07Z</cp:lastPrinted>
  <dcterms:created xsi:type="dcterms:W3CDTF">2010-04-12T23:12:02Z</dcterms:created>
  <dcterms:modified xsi:type="dcterms:W3CDTF">2025-10-15T10:35:17Z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